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352"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35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32DF0-BA55-4063-A67C-D0209CEB323B}" v="3" dt="2023-08-14T18:10:32.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96"/>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21632DF0-BA55-4063-A67C-D0209CEB323B}"/>
    <pc:docChg chg="addSld delSld modSld modSection">
      <pc:chgData name="Heather Miller" userId="512a90a0-3341-465e-b8d0-9b7f5805cd9f" providerId="ADAL" clId="{21632DF0-BA55-4063-A67C-D0209CEB323B}" dt="2023-08-14T18:10:32.671" v="3" actId="18131"/>
      <pc:docMkLst>
        <pc:docMk/>
      </pc:docMkLst>
      <pc:sldChg chg="del">
        <pc:chgData name="Heather Miller" userId="512a90a0-3341-465e-b8d0-9b7f5805cd9f" providerId="ADAL" clId="{21632DF0-BA55-4063-A67C-D0209CEB323B}" dt="2023-08-14T18:10:20.113" v="1" actId="47"/>
        <pc:sldMkLst>
          <pc:docMk/>
          <pc:sldMk cId="3593381201" sldId="258"/>
        </pc:sldMkLst>
      </pc:sldChg>
      <pc:sldChg chg="modSp add">
        <pc:chgData name="Heather Miller" userId="512a90a0-3341-465e-b8d0-9b7f5805cd9f" providerId="ADAL" clId="{21632DF0-BA55-4063-A67C-D0209CEB323B}" dt="2023-08-14T18:10:32.671" v="3" actId="18131"/>
        <pc:sldMkLst>
          <pc:docMk/>
          <pc:sldMk cId="450349846" sldId="352"/>
        </pc:sldMkLst>
        <pc:picChg chg="mod">
          <ac:chgData name="Heather Miller" userId="512a90a0-3341-465e-b8d0-9b7f5805cd9f" providerId="ADAL" clId="{21632DF0-BA55-4063-A67C-D0209CEB323B}" dt="2023-08-14T18:10:32.671" v="3" actId="18131"/>
          <ac:picMkLst>
            <pc:docMk/>
            <pc:sldMk cId="450349846" sldId="352"/>
            <ac:picMk id="10" creationId="{47A5D71B-69DE-4A70-9D0A-1249868688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CEA2946-F7DB-A854-8B32-D4E07E7F1EA1}"/>
              </a:ext>
            </a:extLst>
          </p:cNvPr>
          <p:cNvGrpSpPr/>
          <p:nvPr/>
        </p:nvGrpSpPr>
        <p:grpSpPr>
          <a:xfrm>
            <a:off x="118997" y="-28208"/>
            <a:ext cx="2468718" cy="2861194"/>
            <a:chOff x="118997" y="-28208"/>
            <a:chExt cx="2468718" cy="2861194"/>
          </a:xfrm>
        </p:grpSpPr>
        <p:pic>
          <p:nvPicPr>
            <p:cNvPr id="3" name="Picture 2">
              <a:extLst>
                <a:ext uri="{FF2B5EF4-FFF2-40B4-BE49-F238E27FC236}">
                  <a16:creationId xmlns:a16="http://schemas.microsoft.com/office/drawing/2014/main" id="{ECF74A91-F187-4DE2-6B46-10DDDE080D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171" r="56677"/>
            <a:stretch/>
          </p:blipFill>
          <p:spPr bwMode="auto">
            <a:xfrm flipH="1">
              <a:off x="118997" y="119397"/>
              <a:ext cx="2468396" cy="25759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0032E4F-E21F-441B-7D02-B6D5ADBC8FB5}"/>
                </a:ext>
              </a:extLst>
            </p:cNvPr>
            <p:cNvSpPr/>
            <p:nvPr/>
          </p:nvSpPr>
          <p:spPr>
            <a:xfrm>
              <a:off x="119319" y="-28208"/>
              <a:ext cx="2468396" cy="2861194"/>
            </a:xfrm>
            <a:prstGeom prst="rect">
              <a:avLst/>
            </a:prstGeom>
            <a:gradFill flip="none" rotWithShape="1">
              <a:gsLst>
                <a:gs pos="100000">
                  <a:schemeClr val="bg1"/>
                </a:gs>
                <a:gs pos="81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B336266C-B9EC-EA4D-4CE7-D2FFFBFF388D}"/>
              </a:ext>
            </a:extLst>
          </p:cNvPr>
          <p:cNvSpPr/>
          <p:nvPr/>
        </p:nvSpPr>
        <p:spPr>
          <a:xfrm>
            <a:off x="83829"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cs typeface="Arial" panose="020B0604020202020204" pitchFamily="34" charset="0"/>
              </a:rPr>
              <a:t>Stir Up New Conversations!</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47695" cy="646331"/>
          </a:xfrm>
          <a:prstGeom prst="rect">
            <a:avLst/>
          </a:prstGeom>
          <a:noFill/>
        </p:spPr>
        <p:txBody>
          <a:bodyPr wrap="none" rtlCol="0">
            <a:spAutoFit/>
          </a:bodyPr>
          <a:lstStyle/>
          <a:p>
            <a:r>
              <a:rPr lang="en-US"/>
              <a:t>60 to</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05568" y="3226303"/>
            <a:ext cx="1300484" cy="646331"/>
          </a:xfrm>
          <a:prstGeom prst="rect">
            <a:avLst/>
          </a:prstGeom>
          <a:noFill/>
        </p:spPr>
        <p:txBody>
          <a:bodyPr wrap="none" rtlCol="0">
            <a:spAutoFit/>
          </a:bodyPr>
          <a:lstStyle/>
          <a:p>
            <a:r>
              <a:rPr lang="en-US"/>
              <a:t>Players 20 –</a:t>
            </a:r>
          </a:p>
          <a:p>
            <a:r>
              <a:rPr lang="en-US"/>
              <a:t>Unlimited</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4909983" y="3383615"/>
            <a:ext cx="552715" cy="369332"/>
          </a:xfrm>
          <a:prstGeom prst="rect">
            <a:avLst/>
          </a:prstGeom>
          <a:noFill/>
        </p:spPr>
        <p:txBody>
          <a:bodyPr wrap="none" rtlCol="0">
            <a:spAutoFit/>
          </a:bodyPr>
          <a:lstStyle/>
          <a:p>
            <a:r>
              <a:rPr lang="en-US"/>
              <a:t>Live</a:t>
            </a:r>
          </a:p>
        </p:txBody>
      </p:sp>
      <p:pic>
        <p:nvPicPr>
          <p:cNvPr id="43" name="Picture 8" descr="Indoor Or Outdoor Icons - Free SVG &amp; PNG Indoor Or Outdoor Images - Noun  Project">
            <a:extLst>
              <a:ext uri="{FF2B5EF4-FFF2-40B4-BE49-F238E27FC236}">
                <a16:creationId xmlns:a16="http://schemas.microsoft.com/office/drawing/2014/main" id="{0912CED4-59FF-2F75-96EC-3BEA9D80C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Platform Icons - Free SVG &amp; PNG Platform Images - Noun Project">
            <a:extLst>
              <a:ext uri="{FF2B5EF4-FFF2-40B4-BE49-F238E27FC236}">
                <a16:creationId xmlns:a16="http://schemas.microsoft.com/office/drawing/2014/main" id="{DFE4EC42-9C84-D86C-ED70-11F54CFC1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B8CB3C7F-9E6E-06F5-A7A0-EFE9DF657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opwatch - Free Tools and utensils icons">
            <a:extLst>
              <a:ext uri="{FF2B5EF4-FFF2-40B4-BE49-F238E27FC236}">
                <a16:creationId xmlns:a16="http://schemas.microsoft.com/office/drawing/2014/main" id="{8731ACAE-FF4D-D2CD-DA1F-D4B00CDAC7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ance, art, graphics, graphic design&#10;&#10;Description automatically generated">
            <a:extLst>
              <a:ext uri="{FF2B5EF4-FFF2-40B4-BE49-F238E27FC236}">
                <a16:creationId xmlns:a16="http://schemas.microsoft.com/office/drawing/2014/main" id="{7C654072-F9D4-CF8C-585E-AA65FA1AF369}"/>
              </a:ext>
            </a:extLst>
          </p:cNvPr>
          <p:cNvPicPr>
            <a:picLocks noChangeAspect="1"/>
          </p:cNvPicPr>
          <p:nvPr/>
        </p:nvPicPr>
        <p:blipFill rotWithShape="1">
          <a:blip r:embed="rId7">
            <a:extLst>
              <a:ext uri="{28A0092B-C50C-407E-A947-70E740481C1C}">
                <a14:useLocalDpi xmlns:a14="http://schemas.microsoft.com/office/drawing/2010/main" val="0"/>
              </a:ext>
            </a:extLst>
          </a:blip>
          <a:srcRect b="15542"/>
          <a:stretch/>
        </p:blipFill>
        <p:spPr>
          <a:xfrm>
            <a:off x="1931552" y="881232"/>
            <a:ext cx="5371440" cy="1504847"/>
          </a:xfrm>
          <a:prstGeom prst="rect">
            <a:avLst/>
          </a:prstGeom>
          <a:effectLst>
            <a:outerShdw blurRad="127000" dist="38100" dir="2700000" algn="tl" rotWithShape="0">
              <a:prstClr val="black"/>
            </a:outerShdw>
          </a:effectLst>
        </p:spPr>
      </p:pic>
      <p:sp>
        <p:nvSpPr>
          <p:cNvPr id="16" name="TextBox 15">
            <a:extLst>
              <a:ext uri="{FF2B5EF4-FFF2-40B4-BE49-F238E27FC236}">
                <a16:creationId xmlns:a16="http://schemas.microsoft.com/office/drawing/2014/main" id="{03EBB74A-9DA5-3830-5E4B-2BB7DFE5207A}"/>
              </a:ext>
            </a:extLst>
          </p:cNvPr>
          <p:cNvSpPr txBox="1"/>
          <p:nvPr/>
        </p:nvSpPr>
        <p:spPr>
          <a:xfrm>
            <a:off x="1790380" y="-27993"/>
            <a:ext cx="3525324" cy="1569660"/>
          </a:xfrm>
          <a:prstGeom prst="rect">
            <a:avLst/>
          </a:prstGeom>
          <a:noFill/>
        </p:spPr>
        <p:txBody>
          <a:bodyPr wrap="none" rtlCol="0">
            <a:spAutoFit/>
          </a:bodyPr>
          <a:lstStyle/>
          <a:p>
            <a:r>
              <a:rPr lang="en-US" sz="9600" b="1">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TASTE</a:t>
            </a:r>
          </a:p>
        </p:txBody>
      </p:sp>
      <p:sp>
        <p:nvSpPr>
          <p:cNvPr id="17" name="TextBox 16">
            <a:extLst>
              <a:ext uri="{FF2B5EF4-FFF2-40B4-BE49-F238E27FC236}">
                <a16:creationId xmlns:a16="http://schemas.microsoft.com/office/drawing/2014/main" id="{B758F038-0956-5DBD-D035-DD0916C047D7}"/>
              </a:ext>
            </a:extLst>
          </p:cNvPr>
          <p:cNvSpPr txBox="1"/>
          <p:nvPr/>
        </p:nvSpPr>
        <p:spPr>
          <a:xfrm>
            <a:off x="5136469" y="274989"/>
            <a:ext cx="1952779" cy="923330"/>
          </a:xfrm>
          <a:prstGeom prst="rect">
            <a:avLst/>
          </a:prstGeom>
          <a:noFill/>
        </p:spPr>
        <p:txBody>
          <a:bodyPr wrap="none" rtlCol="0">
            <a:spAutoFit/>
          </a:bodyPr>
          <a:lstStyle/>
          <a:p>
            <a:r>
              <a:rPr lang="en-US" sz="5400"/>
              <a:t>Of the</a:t>
            </a:r>
          </a:p>
        </p:txBody>
      </p:sp>
      <p:pic>
        <p:nvPicPr>
          <p:cNvPr id="23" name="Picture 22">
            <a:extLst>
              <a:ext uri="{FF2B5EF4-FFF2-40B4-BE49-F238E27FC236}">
                <a16:creationId xmlns:a16="http://schemas.microsoft.com/office/drawing/2014/main" id="{AFCB11B5-6239-F731-A8D6-A18F13B37DB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804" y="7272259"/>
            <a:ext cx="1907107" cy="1866900"/>
          </a:xfrm>
          <a:prstGeom prst="rect">
            <a:avLst/>
          </a:prstGeom>
          <a:noFill/>
          <a:ln>
            <a:noFill/>
          </a:ln>
        </p:spPr>
      </p:pic>
      <p:pic>
        <p:nvPicPr>
          <p:cNvPr id="24" name="Picture 23" descr="Related image">
            <a:extLst>
              <a:ext uri="{FF2B5EF4-FFF2-40B4-BE49-F238E27FC236}">
                <a16:creationId xmlns:a16="http://schemas.microsoft.com/office/drawing/2014/main" id="{02F10D00-BE96-D917-C419-FE18B1FEABC7}"/>
              </a:ext>
            </a:extLst>
          </p:cNvPr>
          <p:cNvPicPr>
            <a:picLocks noChangeAspect="1"/>
          </p:cNvPicPr>
          <p:nvPr/>
        </p:nvPicPr>
        <p:blipFill rotWithShape="1">
          <a:blip r:embed="rId9">
            <a:extLst>
              <a:ext uri="{28A0092B-C50C-407E-A947-70E740481C1C}">
                <a14:useLocalDpi xmlns:a14="http://schemas.microsoft.com/office/drawing/2010/main" val="0"/>
              </a:ext>
            </a:extLst>
          </a:blip>
          <a:srcRect l="-917" t="-674" r="36218" b="674"/>
          <a:stretch/>
        </p:blipFill>
        <p:spPr bwMode="auto">
          <a:xfrm>
            <a:off x="2265768" y="7274083"/>
            <a:ext cx="1907107" cy="1862385"/>
          </a:xfrm>
          <a:prstGeom prst="rect">
            <a:avLst/>
          </a:prstGeom>
          <a:noFill/>
          <a:ln>
            <a:noFill/>
          </a:ln>
        </p:spPr>
      </p:pic>
      <p:grpSp>
        <p:nvGrpSpPr>
          <p:cNvPr id="25" name="Group 24">
            <a:extLst>
              <a:ext uri="{FF2B5EF4-FFF2-40B4-BE49-F238E27FC236}">
                <a16:creationId xmlns:a16="http://schemas.microsoft.com/office/drawing/2014/main" id="{AA0BF696-478D-6037-E9DC-D4488A33634E}"/>
              </a:ext>
            </a:extLst>
          </p:cNvPr>
          <p:cNvGrpSpPr/>
          <p:nvPr/>
        </p:nvGrpSpPr>
        <p:grpSpPr>
          <a:xfrm>
            <a:off x="6112858" y="3872044"/>
            <a:ext cx="1516067" cy="3797910"/>
            <a:chOff x="4915464" y="945845"/>
            <a:chExt cx="1516067" cy="3797910"/>
          </a:xfrm>
        </p:grpSpPr>
        <p:sp>
          <p:nvSpPr>
            <p:cNvPr id="26" name="Rectangle: Rounded Corners 25">
              <a:extLst>
                <a:ext uri="{FF2B5EF4-FFF2-40B4-BE49-F238E27FC236}">
                  <a16:creationId xmlns:a16="http://schemas.microsoft.com/office/drawing/2014/main" id="{AE2B4D77-6CBA-8424-034E-537EE2005799}"/>
                </a:ext>
              </a:extLst>
            </p:cNvPr>
            <p:cNvSpPr/>
            <p:nvPr/>
          </p:nvSpPr>
          <p:spPr>
            <a:xfrm>
              <a:off x="5376109" y="1484483"/>
              <a:ext cx="265631" cy="2770833"/>
            </a:xfrm>
            <a:prstGeom prst="round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9527F86-5408-9C22-3E39-8CE4AE5F4A1D}"/>
                </a:ext>
              </a:extLst>
            </p:cNvPr>
            <p:cNvSpPr/>
            <p:nvPr/>
          </p:nvSpPr>
          <p:spPr>
            <a:xfrm>
              <a:off x="5360095" y="4296549"/>
              <a:ext cx="281645" cy="447206"/>
            </a:xfrm>
            <a:prstGeom prst="round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6A31549-99FE-9968-C17F-CBE27BBC0F25}"/>
                </a:ext>
              </a:extLst>
            </p:cNvPr>
            <p:cNvSpPr txBox="1"/>
            <p:nvPr/>
          </p:nvSpPr>
          <p:spPr>
            <a:xfrm>
              <a:off x="5657473" y="1128057"/>
              <a:ext cx="774058" cy="276999"/>
            </a:xfrm>
            <a:prstGeom prst="rect">
              <a:avLst/>
            </a:prstGeom>
            <a:noFill/>
          </p:spPr>
          <p:txBody>
            <a:bodyPr wrap="none" rtlCol="0">
              <a:spAutoFit/>
            </a:bodyPr>
            <a:lstStyle/>
            <a:p>
              <a:r>
                <a:rPr lang="en-US" sz="1200"/>
                <a:t>Welcome</a:t>
              </a:r>
            </a:p>
          </p:txBody>
        </p:sp>
        <p:sp>
          <p:nvSpPr>
            <p:cNvPr id="46" name="TextBox 45">
              <a:extLst>
                <a:ext uri="{FF2B5EF4-FFF2-40B4-BE49-F238E27FC236}">
                  <a16:creationId xmlns:a16="http://schemas.microsoft.com/office/drawing/2014/main" id="{C1FC2173-D194-482F-457A-AF030A8E1187}"/>
                </a:ext>
              </a:extLst>
            </p:cNvPr>
            <p:cNvSpPr txBox="1"/>
            <p:nvPr/>
          </p:nvSpPr>
          <p:spPr>
            <a:xfrm>
              <a:off x="5592224" y="4373242"/>
              <a:ext cx="648896" cy="276999"/>
            </a:xfrm>
            <a:prstGeom prst="rect">
              <a:avLst/>
            </a:prstGeom>
            <a:noFill/>
          </p:spPr>
          <p:txBody>
            <a:bodyPr wrap="none" rtlCol="0">
              <a:spAutoFit/>
            </a:bodyPr>
            <a:lstStyle/>
            <a:p>
              <a:r>
                <a:rPr lang="en-US" sz="1200"/>
                <a:t>Awards</a:t>
              </a:r>
            </a:p>
          </p:txBody>
        </p:sp>
        <p:sp>
          <p:nvSpPr>
            <p:cNvPr id="48" name="TextBox 47">
              <a:extLst>
                <a:ext uri="{FF2B5EF4-FFF2-40B4-BE49-F238E27FC236}">
                  <a16:creationId xmlns:a16="http://schemas.microsoft.com/office/drawing/2014/main" id="{2839592F-05F5-650E-C4CD-560C8F4D8E74}"/>
                </a:ext>
              </a:extLst>
            </p:cNvPr>
            <p:cNvSpPr txBox="1"/>
            <p:nvPr/>
          </p:nvSpPr>
          <p:spPr>
            <a:xfrm>
              <a:off x="5625725" y="2706581"/>
              <a:ext cx="651140" cy="276999"/>
            </a:xfrm>
            <a:prstGeom prst="rect">
              <a:avLst/>
            </a:prstGeom>
            <a:noFill/>
          </p:spPr>
          <p:txBody>
            <a:bodyPr wrap="none" rtlCol="0">
              <a:spAutoFit/>
            </a:bodyPr>
            <a:lstStyle/>
            <a:p>
              <a:r>
                <a:rPr lang="en-US" sz="1200"/>
                <a:t>Activity</a:t>
              </a:r>
            </a:p>
          </p:txBody>
        </p:sp>
        <p:cxnSp>
          <p:nvCxnSpPr>
            <p:cNvPr id="49" name="Straight Connector 48">
              <a:extLst>
                <a:ext uri="{FF2B5EF4-FFF2-40B4-BE49-F238E27FC236}">
                  <a16:creationId xmlns:a16="http://schemas.microsoft.com/office/drawing/2014/main" id="{956F33C1-A0A4-CFA2-A510-851745DE496C}"/>
                </a:ext>
              </a:extLst>
            </p:cNvPr>
            <p:cNvCxnSpPr/>
            <p:nvPr/>
          </p:nvCxnSpPr>
          <p:spPr>
            <a:xfrm>
              <a:off x="5200064" y="945845"/>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C885EA8-8F3C-BC69-67EE-2EF01D35F33B}"/>
                </a:ext>
              </a:extLst>
            </p:cNvPr>
            <p:cNvSpPr txBox="1"/>
            <p:nvPr/>
          </p:nvSpPr>
          <p:spPr>
            <a:xfrm rot="16200000">
              <a:off x="4608201" y="2737144"/>
              <a:ext cx="891526" cy="276999"/>
            </a:xfrm>
            <a:prstGeom prst="rect">
              <a:avLst/>
            </a:prstGeom>
            <a:noFill/>
          </p:spPr>
          <p:txBody>
            <a:bodyPr wrap="none" rtlCol="0">
              <a:spAutoFit/>
            </a:bodyPr>
            <a:lstStyle/>
            <a:p>
              <a:r>
                <a:rPr lang="en-US" sz="1200"/>
                <a:t>60 Minutes</a:t>
              </a:r>
            </a:p>
          </p:txBody>
        </p:sp>
        <p:sp>
          <p:nvSpPr>
            <p:cNvPr id="51" name="Rectangle: Rounded Corners 50">
              <a:extLst>
                <a:ext uri="{FF2B5EF4-FFF2-40B4-BE49-F238E27FC236}">
                  <a16:creationId xmlns:a16="http://schemas.microsoft.com/office/drawing/2014/main" id="{DA4D587A-F0D7-2812-899D-9DC5133D1E03}"/>
                </a:ext>
              </a:extLst>
            </p:cNvPr>
            <p:cNvSpPr/>
            <p:nvPr/>
          </p:nvSpPr>
          <p:spPr>
            <a:xfrm>
              <a:off x="5387847" y="1016816"/>
              <a:ext cx="253893" cy="421202"/>
            </a:xfrm>
            <a:prstGeom prst="roundRect">
              <a:avLst/>
            </a:prstGeom>
            <a:solidFill>
              <a:schemeClr val="accent1">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8F67A8CA-C2DD-E6A8-40CD-0B45CB87435F}"/>
              </a:ext>
            </a:extLst>
          </p:cNvPr>
          <p:cNvSpPr txBox="1"/>
          <p:nvPr/>
        </p:nvSpPr>
        <p:spPr>
          <a:xfrm>
            <a:off x="404446" y="4054256"/>
            <a:ext cx="5529267" cy="2893100"/>
          </a:xfrm>
          <a:prstGeom prst="rect">
            <a:avLst/>
          </a:prstGeom>
          <a:noFill/>
        </p:spPr>
        <p:txBody>
          <a:bodyPr wrap="square" rtlCol="0">
            <a:spAutoFit/>
          </a:bodyPr>
          <a:lstStyle/>
          <a:p>
            <a:pPr algn="just"/>
            <a:r>
              <a:rPr lang="en-US" sz="1400">
                <a:effectLst/>
                <a:ea typeface="Times New Roman" panose="02020603050405020304" pitchFamily="18" charset="0"/>
              </a:rPr>
              <a:t>The lazy spirit of the tropics makes everyone think of a tall, cool taste-tempting tropical drink.  Ever wanted to be a bartender concocting “Mud Slinger,” a “Grasshopper,” a “Salty Dog,” or a “</a:t>
            </a:r>
            <a:r>
              <a:rPr lang="en-US" sz="1400" err="1">
                <a:effectLst/>
                <a:ea typeface="Times New Roman" panose="02020603050405020304" pitchFamily="18" charset="0"/>
              </a:rPr>
              <a:t>Bushwacker</a:t>
            </a:r>
            <a:r>
              <a:rPr lang="en-US" sz="1400">
                <a:effectLst/>
                <a:ea typeface="Times New Roman" panose="02020603050405020304" pitchFamily="18" charset="0"/>
              </a:rPr>
              <a:t>?”  Well, this fun mixer gives you the chance to try it out for a while as you and your colleagues come together through the “Scotch Mist” for a “Night Cap” before the “Tequila Sunrise.”</a:t>
            </a:r>
          </a:p>
          <a:p>
            <a:pPr algn="just"/>
            <a:endParaRPr lang="en-US" sz="1400">
              <a:ea typeface="Times New Roman" panose="02020603050405020304" pitchFamily="18" charset="0"/>
            </a:endParaRPr>
          </a:p>
          <a:p>
            <a:pPr algn="just"/>
            <a:r>
              <a:rPr lang="en-US" sz="1400">
                <a:effectLst/>
                <a:ea typeface="Times New Roman" panose="02020603050405020304" pitchFamily="18" charset="0"/>
              </a:rPr>
              <a:t>Guests all take on an alternate identity - as one ingredient of a drink.  Mingling around the party are maraschino cherries, gin, creme de cocoa, ice cubes and other necessities of bartending.  The object is for them to meet up to find one or more ingredients that combine with them to “make” some type of drink.  Meet the most people, earn the most stir sticks and go home a winner!  </a:t>
            </a:r>
            <a:r>
              <a:rPr lang="en-US" sz="1100">
                <a:effectLst/>
                <a:ea typeface="Times New Roman" panose="02020603050405020304" pitchFamily="18" charset="0"/>
              </a:rPr>
              <a:t>(</a:t>
            </a:r>
            <a:r>
              <a:rPr lang="en-US" sz="1100" i="1">
                <a:effectLst/>
                <a:ea typeface="Times New Roman" panose="02020603050405020304" pitchFamily="18" charset="0"/>
              </a:rPr>
              <a:t>Note: No actual drinking is included in this event.)</a:t>
            </a:r>
            <a:endParaRPr lang="en-US" sz="1100">
              <a:effectLst/>
              <a:ea typeface="Times New Roman" panose="02020603050405020304" pitchFamily="18" charset="0"/>
            </a:endParaRPr>
          </a:p>
        </p:txBody>
      </p:sp>
      <p:pic>
        <p:nvPicPr>
          <p:cNvPr id="1026" name="Picture 2" descr="Stirred Not Shaken: How Do You End Up With 50,000 Swizzle Sticks? |  Collectors Weekly">
            <a:extLst>
              <a:ext uri="{FF2B5EF4-FFF2-40B4-BE49-F238E27FC236}">
                <a16:creationId xmlns:a16="http://schemas.microsoft.com/office/drawing/2014/main" id="{5CEB4037-7C86-4943-4467-161CC54B0A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9070" y="7264189"/>
            <a:ext cx="1840245" cy="18485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7A5D71B-69DE-4A70-9D0A-1249868688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05" t="910" r="53006" b="50093"/>
          <a:stretch/>
        </p:blipFill>
        <p:spPr bwMode="auto">
          <a:xfrm flipH="1">
            <a:off x="6224494" y="8360047"/>
            <a:ext cx="1375765" cy="15491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349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15202</TotalTime>
  <Words>200</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51</cp:revision>
  <cp:lastPrinted>2023-06-01T16:40:03Z</cp:lastPrinted>
  <dcterms:created xsi:type="dcterms:W3CDTF">2023-05-12T12:16:30Z</dcterms:created>
  <dcterms:modified xsi:type="dcterms:W3CDTF">2023-08-14T18:10:39Z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