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97"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DE7AF-361B-48F4-987D-E36CA1CA79BE}" v="1" dt="2023-08-14T18:11:01.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F24DE7AF-361B-48F4-987D-E36CA1CA79BE}"/>
    <pc:docChg chg="custSel addSld delSld modSld modSection">
      <pc:chgData name="Heather Miller" userId="512a90a0-3341-465e-b8d0-9b7f5805cd9f" providerId="ADAL" clId="{F24DE7AF-361B-48F4-987D-E36CA1CA79BE}" dt="2023-08-14T18:11:08.964" v="2" actId="313"/>
      <pc:docMkLst>
        <pc:docMk/>
      </pc:docMkLst>
      <pc:sldChg chg="del">
        <pc:chgData name="Heather Miller" userId="512a90a0-3341-465e-b8d0-9b7f5805cd9f" providerId="ADAL" clId="{F24DE7AF-361B-48F4-987D-E36CA1CA79BE}" dt="2023-08-14T18:11:02.452" v="1" actId="47"/>
        <pc:sldMkLst>
          <pc:docMk/>
          <pc:sldMk cId="450349846" sldId="352"/>
        </pc:sldMkLst>
      </pc:sldChg>
      <pc:sldChg chg="modSp add mod">
        <pc:chgData name="Heather Miller" userId="512a90a0-3341-465e-b8d0-9b7f5805cd9f" providerId="ADAL" clId="{F24DE7AF-361B-48F4-987D-E36CA1CA79BE}" dt="2023-08-14T18:11:08.964" v="2" actId="313"/>
        <pc:sldMkLst>
          <pc:docMk/>
          <pc:sldMk cId="4080035375" sldId="397"/>
        </pc:sldMkLst>
        <pc:spChg chg="mod">
          <ac:chgData name="Heather Miller" userId="512a90a0-3341-465e-b8d0-9b7f5805cd9f" providerId="ADAL" clId="{F24DE7AF-361B-48F4-987D-E36CA1CA79BE}" dt="2023-08-14T18:11:08.964" v="2" actId="313"/>
          <ac:spMkLst>
            <pc:docMk/>
            <pc:sldMk cId="4080035375" sldId="397"/>
            <ac:spMk id="16" creationId="{86F1FC60-95DA-F8E7-860D-90D9B1B44A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36266C-B9EC-EA4D-4CE7-D2FFFBFF388D}"/>
              </a:ext>
            </a:extLst>
          </p:cNvPr>
          <p:cNvSpPr/>
          <p:nvPr/>
        </p:nvSpPr>
        <p:spPr>
          <a:xfrm>
            <a:off x="83829"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chemeClr val="bg1"/>
                </a:solidFill>
                <a:effectLst/>
                <a:latin typeface="Arial Black" panose="020B0A04020102020204" pitchFamily="34" charset="0"/>
              </a:rPr>
              <a:t>Sustainable Way to Green the World! </a:t>
            </a:r>
            <a:endParaRPr lang="en-US" sz="2400" b="1" dirty="0">
              <a:solidFill>
                <a:schemeClr val="bg1"/>
              </a:solidFill>
              <a:latin typeface="Arial Black" panose="020B0A040201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38825"/>
            <a:ext cx="1010918" cy="646331"/>
          </a:xfrm>
          <a:prstGeom prst="rect">
            <a:avLst/>
          </a:prstGeom>
          <a:noFill/>
        </p:spPr>
        <p:txBody>
          <a:bodyPr wrap="none" rtlCol="0">
            <a:spAutoFit/>
          </a:bodyPr>
          <a:lstStyle/>
          <a:p>
            <a:r>
              <a:rPr lang="en-US" dirty="0"/>
              <a:t>10 to 30 </a:t>
            </a:r>
          </a:p>
          <a:p>
            <a:r>
              <a:rPr lang="en-US" dirty="0"/>
              <a:t>Minutes </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108701" cy="646331"/>
          </a:xfrm>
          <a:prstGeom prst="rect">
            <a:avLst/>
          </a:prstGeom>
          <a:noFill/>
        </p:spPr>
        <p:txBody>
          <a:bodyPr wrap="none" rtlCol="0">
            <a:spAutoFit/>
          </a:bodyPr>
          <a:lstStyle/>
          <a:p>
            <a:r>
              <a:rPr lang="en-US" dirty="0"/>
              <a:t>Unlimited</a:t>
            </a:r>
          </a:p>
          <a:p>
            <a:r>
              <a:rPr lang="en-US" dirty="0"/>
              <a:t>Guests</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404446" y="7139286"/>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05982" y="3168288"/>
            <a:ext cx="978794" cy="923330"/>
          </a:xfrm>
          <a:prstGeom prst="rect">
            <a:avLst/>
          </a:prstGeom>
          <a:noFill/>
        </p:spPr>
        <p:txBody>
          <a:bodyPr wrap="none" rtlCol="0">
            <a:spAutoFit/>
          </a:bodyPr>
          <a:lstStyle/>
          <a:p>
            <a:r>
              <a:rPr lang="en-US" dirty="0"/>
              <a:t>Indoor</a:t>
            </a:r>
          </a:p>
          <a:p>
            <a:r>
              <a:rPr lang="en-US" dirty="0"/>
              <a:t>Outdoor</a:t>
            </a:r>
          </a:p>
          <a:p>
            <a:endParaRPr lang="en-US" dirty="0"/>
          </a:p>
        </p:txBody>
      </p:sp>
      <p:sp>
        <p:nvSpPr>
          <p:cNvPr id="5" name="TextBox 4">
            <a:extLst>
              <a:ext uri="{FF2B5EF4-FFF2-40B4-BE49-F238E27FC236}">
                <a16:creationId xmlns:a16="http://schemas.microsoft.com/office/drawing/2014/main" id="{881992F8-169D-6980-B12B-B1B71C64CDF0}"/>
              </a:ext>
            </a:extLst>
          </p:cNvPr>
          <p:cNvSpPr txBox="1"/>
          <p:nvPr/>
        </p:nvSpPr>
        <p:spPr>
          <a:xfrm>
            <a:off x="4813489" y="3072201"/>
            <a:ext cx="811441" cy="923330"/>
          </a:xfrm>
          <a:prstGeom prst="rect">
            <a:avLst/>
          </a:prstGeom>
          <a:noFill/>
        </p:spPr>
        <p:txBody>
          <a:bodyPr wrap="none" rtlCol="0">
            <a:spAutoFit/>
          </a:bodyPr>
          <a:lstStyle/>
          <a:p>
            <a:r>
              <a:rPr lang="en-US" dirty="0"/>
              <a:t>Live</a:t>
            </a:r>
          </a:p>
          <a:p>
            <a:r>
              <a:rPr lang="en-US" dirty="0"/>
              <a:t>Hybrid</a:t>
            </a:r>
          </a:p>
          <a:p>
            <a:r>
              <a:rPr lang="en-US" dirty="0"/>
              <a:t>Virtual</a:t>
            </a:r>
          </a:p>
        </p:txBody>
      </p:sp>
      <p:pic>
        <p:nvPicPr>
          <p:cNvPr id="43" name="Picture 8" descr="Indoor Or Outdoor Icons - Free SVG &amp; PNG Indoor Or Outdoor Images - Noun  Project">
            <a:extLst>
              <a:ext uri="{FF2B5EF4-FFF2-40B4-BE49-F238E27FC236}">
                <a16:creationId xmlns:a16="http://schemas.microsoft.com/office/drawing/2014/main" id="{0912CED4-59FF-2F75-96EC-3BEA9D80C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Platform Icons - Free SVG &amp; PNG Platform Images - Noun Project">
            <a:extLst>
              <a:ext uri="{FF2B5EF4-FFF2-40B4-BE49-F238E27FC236}">
                <a16:creationId xmlns:a16="http://schemas.microsoft.com/office/drawing/2014/main" id="{DFE4EC42-9C84-D86C-ED70-11F54CFC1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B8CB3C7F-9E6E-06F5-A7A0-EFE9DF657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opwatch - Free Tools and utensils icons">
            <a:extLst>
              <a:ext uri="{FF2B5EF4-FFF2-40B4-BE49-F238E27FC236}">
                <a16:creationId xmlns:a16="http://schemas.microsoft.com/office/drawing/2014/main" id="{8731ACAE-FF4D-D2CD-DA1F-D4B00CDAC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A0BF696-478D-6037-E9DC-D4488A33634E}"/>
              </a:ext>
            </a:extLst>
          </p:cNvPr>
          <p:cNvGrpSpPr/>
          <p:nvPr/>
        </p:nvGrpSpPr>
        <p:grpSpPr>
          <a:xfrm>
            <a:off x="6161891" y="3968987"/>
            <a:ext cx="1516067" cy="3797910"/>
            <a:chOff x="4915464" y="945845"/>
            <a:chExt cx="1516067" cy="3797910"/>
          </a:xfrm>
        </p:grpSpPr>
        <p:sp>
          <p:nvSpPr>
            <p:cNvPr id="26" name="Rectangle: Rounded Corners 25">
              <a:extLst>
                <a:ext uri="{FF2B5EF4-FFF2-40B4-BE49-F238E27FC236}">
                  <a16:creationId xmlns:a16="http://schemas.microsoft.com/office/drawing/2014/main" id="{AE2B4D77-6CBA-8424-034E-537EE2005799}"/>
                </a:ext>
              </a:extLst>
            </p:cNvPr>
            <p:cNvSpPr/>
            <p:nvPr/>
          </p:nvSpPr>
          <p:spPr>
            <a:xfrm>
              <a:off x="5364515" y="1940146"/>
              <a:ext cx="265631" cy="2289247"/>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9527F86-5408-9C22-3E39-8CE4AE5F4A1D}"/>
                </a:ext>
              </a:extLst>
            </p:cNvPr>
            <p:cNvSpPr/>
            <p:nvPr/>
          </p:nvSpPr>
          <p:spPr>
            <a:xfrm>
              <a:off x="5360095" y="4296549"/>
              <a:ext cx="281645" cy="447206"/>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6A31549-99FE-9968-C17F-CBE27BBC0F25}"/>
                </a:ext>
              </a:extLst>
            </p:cNvPr>
            <p:cNvSpPr txBox="1"/>
            <p:nvPr/>
          </p:nvSpPr>
          <p:spPr>
            <a:xfrm>
              <a:off x="5657473" y="1128057"/>
              <a:ext cx="774058" cy="276999"/>
            </a:xfrm>
            <a:prstGeom prst="rect">
              <a:avLst/>
            </a:prstGeom>
            <a:noFill/>
          </p:spPr>
          <p:txBody>
            <a:bodyPr wrap="none" rtlCol="0">
              <a:spAutoFit/>
            </a:bodyPr>
            <a:lstStyle/>
            <a:p>
              <a:r>
                <a:rPr lang="en-US" sz="1200" dirty="0"/>
                <a:t>Welcome</a:t>
              </a:r>
            </a:p>
          </p:txBody>
        </p:sp>
        <p:sp>
          <p:nvSpPr>
            <p:cNvPr id="46" name="TextBox 45">
              <a:extLst>
                <a:ext uri="{FF2B5EF4-FFF2-40B4-BE49-F238E27FC236}">
                  <a16:creationId xmlns:a16="http://schemas.microsoft.com/office/drawing/2014/main" id="{C1FC2173-D194-482F-457A-AF030A8E1187}"/>
                </a:ext>
              </a:extLst>
            </p:cNvPr>
            <p:cNvSpPr txBox="1"/>
            <p:nvPr/>
          </p:nvSpPr>
          <p:spPr>
            <a:xfrm>
              <a:off x="5592224" y="4373242"/>
              <a:ext cx="520079" cy="276999"/>
            </a:xfrm>
            <a:prstGeom prst="rect">
              <a:avLst/>
            </a:prstGeom>
            <a:noFill/>
          </p:spPr>
          <p:txBody>
            <a:bodyPr wrap="none" rtlCol="0">
              <a:spAutoFit/>
            </a:bodyPr>
            <a:lstStyle/>
            <a:p>
              <a:r>
                <a:rPr lang="en-US" sz="1200" dirty="0"/>
                <a:t>Wrap</a:t>
              </a:r>
            </a:p>
          </p:txBody>
        </p:sp>
        <p:sp>
          <p:nvSpPr>
            <p:cNvPr id="48" name="TextBox 47">
              <a:extLst>
                <a:ext uri="{FF2B5EF4-FFF2-40B4-BE49-F238E27FC236}">
                  <a16:creationId xmlns:a16="http://schemas.microsoft.com/office/drawing/2014/main" id="{2839592F-05F5-650E-C4CD-560C8F4D8E74}"/>
                </a:ext>
              </a:extLst>
            </p:cNvPr>
            <p:cNvSpPr txBox="1"/>
            <p:nvPr/>
          </p:nvSpPr>
          <p:spPr>
            <a:xfrm>
              <a:off x="5625725" y="2706581"/>
              <a:ext cx="651140" cy="646331"/>
            </a:xfrm>
            <a:prstGeom prst="rect">
              <a:avLst/>
            </a:prstGeom>
            <a:noFill/>
          </p:spPr>
          <p:txBody>
            <a:bodyPr wrap="none" rtlCol="0">
              <a:spAutoFit/>
            </a:bodyPr>
            <a:lstStyle/>
            <a:p>
              <a:r>
                <a:rPr lang="en-US" sz="1200" dirty="0"/>
                <a:t>Tree </a:t>
              </a:r>
            </a:p>
            <a:p>
              <a:r>
                <a:rPr lang="en-US" sz="1200" dirty="0"/>
                <a:t>Saving </a:t>
              </a:r>
            </a:p>
            <a:p>
              <a:r>
                <a:rPr lang="en-US" sz="1200" dirty="0"/>
                <a:t>Activity</a:t>
              </a:r>
            </a:p>
          </p:txBody>
        </p:sp>
        <p:cxnSp>
          <p:nvCxnSpPr>
            <p:cNvPr id="49" name="Straight Connector 48">
              <a:extLst>
                <a:ext uri="{FF2B5EF4-FFF2-40B4-BE49-F238E27FC236}">
                  <a16:creationId xmlns:a16="http://schemas.microsoft.com/office/drawing/2014/main" id="{956F33C1-A0A4-CFA2-A510-851745DE496C}"/>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C885EA8-8F3C-BC69-67EE-2EF01D35F33B}"/>
                </a:ext>
              </a:extLst>
            </p:cNvPr>
            <p:cNvSpPr txBox="1"/>
            <p:nvPr/>
          </p:nvSpPr>
          <p:spPr>
            <a:xfrm rot="16200000">
              <a:off x="4608201" y="2737144"/>
              <a:ext cx="891526" cy="276999"/>
            </a:xfrm>
            <a:prstGeom prst="rect">
              <a:avLst/>
            </a:prstGeom>
            <a:noFill/>
          </p:spPr>
          <p:txBody>
            <a:bodyPr wrap="none" rtlCol="0">
              <a:spAutoFit/>
            </a:bodyPr>
            <a:lstStyle/>
            <a:p>
              <a:r>
                <a:rPr lang="en-US" sz="1200" dirty="0"/>
                <a:t>20 Minutes</a:t>
              </a:r>
            </a:p>
          </p:txBody>
        </p:sp>
        <p:sp>
          <p:nvSpPr>
            <p:cNvPr id="51" name="Rectangle: Rounded Corners 50">
              <a:extLst>
                <a:ext uri="{FF2B5EF4-FFF2-40B4-BE49-F238E27FC236}">
                  <a16:creationId xmlns:a16="http://schemas.microsoft.com/office/drawing/2014/main" id="{DA4D587A-F0D7-2812-899D-9DC5133D1E03}"/>
                </a:ext>
              </a:extLst>
            </p:cNvPr>
            <p:cNvSpPr/>
            <p:nvPr/>
          </p:nvSpPr>
          <p:spPr>
            <a:xfrm>
              <a:off x="5358663" y="1016816"/>
              <a:ext cx="253893" cy="421202"/>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F67A8CA-C2DD-E6A8-40CD-0B45CB87435F}"/>
              </a:ext>
            </a:extLst>
          </p:cNvPr>
          <p:cNvSpPr txBox="1"/>
          <p:nvPr/>
        </p:nvSpPr>
        <p:spPr>
          <a:xfrm>
            <a:off x="391176" y="3971904"/>
            <a:ext cx="5529267" cy="738664"/>
          </a:xfrm>
          <a:prstGeom prst="rect">
            <a:avLst/>
          </a:prstGeom>
          <a:noFill/>
        </p:spPr>
        <p:txBody>
          <a:bodyPr wrap="square" rtlCol="0">
            <a:spAutoFit/>
          </a:bodyPr>
          <a:lstStyle/>
          <a:p>
            <a:pPr algn="just">
              <a:tabLst>
                <a:tab pos="57150" algn="l"/>
              </a:tabLst>
            </a:pPr>
            <a:endParaRPr lang="en-US" sz="1400" dirty="0">
              <a:effectLst/>
              <a:ea typeface="Times New Roman" panose="02020603050405020304" pitchFamily="18" charset="0"/>
            </a:endParaRPr>
          </a:p>
          <a:p>
            <a:pPr marL="0" marR="0" algn="just">
              <a:spcBef>
                <a:spcPts val="0"/>
              </a:spcBef>
              <a:spcAft>
                <a:spcPts val="0"/>
              </a:spcAft>
              <a:tabLst>
                <a:tab pos="57150" algn="l"/>
              </a:tabLst>
            </a:pPr>
            <a:endParaRPr lang="en-US" sz="1400" dirty="0">
              <a:effectLst/>
              <a:ea typeface="Times New Roman" panose="02020603050405020304" pitchFamily="18" charset="0"/>
            </a:endParaRPr>
          </a:p>
          <a:p>
            <a:pPr algn="just"/>
            <a:endParaRPr lang="en-US" sz="1400" dirty="0">
              <a:effectLst/>
              <a:ea typeface="Times New Roman" panose="02020603050405020304" pitchFamily="18" charset="0"/>
            </a:endParaRPr>
          </a:p>
        </p:txBody>
      </p:sp>
      <p:sp>
        <p:nvSpPr>
          <p:cNvPr id="16" name="TextBox 15">
            <a:extLst>
              <a:ext uri="{FF2B5EF4-FFF2-40B4-BE49-F238E27FC236}">
                <a16:creationId xmlns:a16="http://schemas.microsoft.com/office/drawing/2014/main" id="{86F1FC60-95DA-F8E7-860D-90D9B1B44AB8}"/>
              </a:ext>
            </a:extLst>
          </p:cNvPr>
          <p:cNvSpPr txBox="1"/>
          <p:nvPr/>
        </p:nvSpPr>
        <p:spPr>
          <a:xfrm>
            <a:off x="250967" y="3955960"/>
            <a:ext cx="5912782" cy="3754874"/>
          </a:xfrm>
          <a:prstGeom prst="rect">
            <a:avLst/>
          </a:prstGeom>
          <a:noFill/>
        </p:spPr>
        <p:txBody>
          <a:bodyPr wrap="square" rtlCol="0">
            <a:spAutoFit/>
          </a:bodyPr>
          <a:lstStyle/>
          <a:p>
            <a:pPr algn="just"/>
            <a:r>
              <a:rPr lang="en-US" sz="1400" dirty="0"/>
              <a:t>Sustainability is top of mind right now, so kick off your general session sharing your efforts and vision while giving back at the same time!</a:t>
            </a:r>
          </a:p>
          <a:p>
            <a:pPr algn="just"/>
            <a:r>
              <a:rPr lang="en-US" sz="1400" dirty="0"/>
              <a:t> </a:t>
            </a:r>
          </a:p>
          <a:p>
            <a:pPr algn="just"/>
            <a:r>
              <a:rPr lang="en-US" sz="1400" dirty="0"/>
              <a:t>On the big screen, a forest of trees alive with nature invites your guests to join in efforts to curb the effects of CO2 in our world. Instantly revived by the sights and sounds of the great outdoors, they’re invited to draw an image of their favorite tree – Dr. Suess-like, a holiday tree, leaves from the colorful fall foliage, maybe even a Palm tree! As it’s being drawn, the art is collected and displayed for everyone to enjoy, sparking conversation and laughter.  For each person that draws a tree, a donation will be made to One Tree Planted! Not only is drawing a tree an act of charity – it gives you a platform to talk about your sustainability efforts at the event.  And it’s participatory, immersive, feels good and creates heart share with your guests. </a:t>
            </a:r>
          </a:p>
          <a:p>
            <a:pPr algn="just"/>
            <a:endParaRPr lang="en-US" sz="1400" dirty="0"/>
          </a:p>
          <a:p>
            <a:pPr algn="just"/>
            <a:r>
              <a:rPr lang="en-US" sz="1400" dirty="0"/>
              <a:t>You’ll receive a mural of all the trees - representing your contribution to saving the environment - that you can share with your team, on social media and with your shareholders! </a:t>
            </a:r>
          </a:p>
        </p:txBody>
      </p:sp>
      <p:pic>
        <p:nvPicPr>
          <p:cNvPr id="3" name="Picture 2">
            <a:extLst>
              <a:ext uri="{FF2B5EF4-FFF2-40B4-BE49-F238E27FC236}">
                <a16:creationId xmlns:a16="http://schemas.microsoft.com/office/drawing/2014/main" id="{9C9A4BB7-33DE-597E-C45E-429688087249}"/>
              </a:ext>
            </a:extLst>
          </p:cNvPr>
          <p:cNvPicPr>
            <a:picLocks noChangeAspect="1"/>
          </p:cNvPicPr>
          <p:nvPr/>
        </p:nvPicPr>
        <p:blipFill>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tretch>
            <a:fillRect/>
          </a:stretch>
        </p:blipFill>
        <p:spPr>
          <a:xfrm>
            <a:off x="240965" y="132105"/>
            <a:ext cx="3076626" cy="2365610"/>
          </a:xfrm>
          <a:prstGeom prst="rect">
            <a:avLst/>
          </a:prstGeom>
        </p:spPr>
      </p:pic>
      <p:sp>
        <p:nvSpPr>
          <p:cNvPr id="4" name="Rectangle: Rounded Corners 3">
            <a:extLst>
              <a:ext uri="{FF2B5EF4-FFF2-40B4-BE49-F238E27FC236}">
                <a16:creationId xmlns:a16="http://schemas.microsoft.com/office/drawing/2014/main" id="{DE7EBE90-EAE8-6DB4-742C-F9AB5E27960C}"/>
              </a:ext>
            </a:extLst>
          </p:cNvPr>
          <p:cNvSpPr/>
          <p:nvPr/>
        </p:nvSpPr>
        <p:spPr>
          <a:xfrm>
            <a:off x="6615710" y="4526605"/>
            <a:ext cx="219982" cy="346085"/>
          </a:xfrm>
          <a:prstGeom prst="roundRect">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a:extLst>
              <a:ext uri="{FF2B5EF4-FFF2-40B4-BE49-F238E27FC236}">
                <a16:creationId xmlns:a16="http://schemas.microsoft.com/office/drawing/2014/main" id="{2958AB4E-18A0-06DE-5976-A289576F62A0}"/>
              </a:ext>
            </a:extLst>
          </p:cNvPr>
          <p:cNvSpPr txBox="1"/>
          <p:nvPr/>
        </p:nvSpPr>
        <p:spPr>
          <a:xfrm>
            <a:off x="6891623" y="4555761"/>
            <a:ext cx="545342" cy="276999"/>
          </a:xfrm>
          <a:prstGeom prst="rect">
            <a:avLst/>
          </a:prstGeom>
          <a:noFill/>
        </p:spPr>
        <p:txBody>
          <a:bodyPr wrap="none" rtlCol="0">
            <a:spAutoFit/>
          </a:bodyPr>
          <a:lstStyle/>
          <a:p>
            <a:r>
              <a:rPr lang="en-US" sz="1200" dirty="0"/>
              <a:t>Video</a:t>
            </a:r>
          </a:p>
        </p:txBody>
      </p:sp>
      <p:pic>
        <p:nvPicPr>
          <p:cNvPr id="7" name="Picture 16" descr="Planting Trees Images, Stock Photos &amp;amp; Vectors | Shutterstock">
            <a:extLst>
              <a:ext uri="{FF2B5EF4-FFF2-40B4-BE49-F238E27FC236}">
                <a16:creationId xmlns:a16="http://schemas.microsoft.com/office/drawing/2014/main" id="{AA37833C-6502-1BD1-0078-3743B6C7DAA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98084" y="7992954"/>
            <a:ext cx="1810177" cy="115846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3373A077-AF03-40E3-0D19-BD606F41FC17}"/>
              </a:ext>
            </a:extLst>
          </p:cNvPr>
          <p:cNvGrpSpPr/>
          <p:nvPr/>
        </p:nvGrpSpPr>
        <p:grpSpPr>
          <a:xfrm>
            <a:off x="4268502" y="8006219"/>
            <a:ext cx="1757627" cy="1256199"/>
            <a:chOff x="142535" y="2914508"/>
            <a:chExt cx="3940027" cy="2704902"/>
          </a:xfrm>
        </p:grpSpPr>
        <p:pic>
          <p:nvPicPr>
            <p:cNvPr id="10" name="Picture 20" descr="Tropical Plant Rentals- Plant Rentals- Live Tropical Plants">
              <a:extLst>
                <a:ext uri="{FF2B5EF4-FFF2-40B4-BE49-F238E27FC236}">
                  <a16:creationId xmlns:a16="http://schemas.microsoft.com/office/drawing/2014/main" id="{3CF6790B-1F71-11FE-4954-169C2FCB29C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2535" y="2914508"/>
              <a:ext cx="3319550" cy="22130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0DDD6B12-90FF-05B3-A329-9F0FC1E62625}"/>
                </a:ext>
              </a:extLst>
            </p:cNvPr>
            <p:cNvSpPr/>
            <p:nvPr/>
          </p:nvSpPr>
          <p:spPr>
            <a:xfrm>
              <a:off x="2800972" y="3165232"/>
              <a:ext cx="1281590" cy="2454178"/>
            </a:xfrm>
            <a:prstGeom prst="roundRect">
              <a:avLst/>
            </a:prstGeom>
            <a:blipFill dpi="0" rotWithShape="1">
              <a:blip r:embed="rId10" cstate="email">
                <a:extLst>
                  <a:ext uri="{28A0092B-C50C-407E-A947-70E740481C1C}">
                    <a14:useLocalDpi xmlns:a14="http://schemas.microsoft.com/office/drawing/2010/main"/>
                  </a:ext>
                </a:extLst>
              </a:blip>
              <a:srcRect/>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9845E66-5B37-60AB-3408-1659A54259D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073422" y="3668000"/>
              <a:ext cx="738554" cy="826477"/>
            </a:xfrm>
            <a:prstGeom prst="rect">
              <a:avLst/>
            </a:prstGeom>
          </p:spPr>
        </p:pic>
      </p:grpSp>
      <p:pic>
        <p:nvPicPr>
          <p:cNvPr id="18" name="Picture 17">
            <a:extLst>
              <a:ext uri="{FF2B5EF4-FFF2-40B4-BE49-F238E27FC236}">
                <a16:creationId xmlns:a16="http://schemas.microsoft.com/office/drawing/2014/main" id="{0B515126-08BC-7500-127C-5EB4AD8F8D7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061979" y="7988667"/>
            <a:ext cx="2081957" cy="1176943"/>
          </a:xfrm>
          <a:prstGeom prst="rect">
            <a:avLst/>
          </a:prstGeom>
        </p:spPr>
      </p:pic>
      <p:sp>
        <p:nvSpPr>
          <p:cNvPr id="19" name="TextBox 18">
            <a:extLst>
              <a:ext uri="{FF2B5EF4-FFF2-40B4-BE49-F238E27FC236}">
                <a16:creationId xmlns:a16="http://schemas.microsoft.com/office/drawing/2014/main" id="{17B87248-E8DE-5C5B-0D3E-CC42FEA9F578}"/>
              </a:ext>
            </a:extLst>
          </p:cNvPr>
          <p:cNvSpPr txBox="1"/>
          <p:nvPr/>
        </p:nvSpPr>
        <p:spPr>
          <a:xfrm>
            <a:off x="3271872" y="357512"/>
            <a:ext cx="4454808" cy="1938992"/>
          </a:xfrm>
          <a:prstGeom prst="rect">
            <a:avLst/>
          </a:prstGeom>
          <a:noFill/>
        </p:spPr>
        <p:txBody>
          <a:bodyPr wrap="square" rtlCol="0">
            <a:spAutoFit/>
          </a:bodyPr>
          <a:lstStyle/>
          <a:p>
            <a:r>
              <a:rPr lang="en-US" sz="6000" b="1" dirty="0">
                <a:latin typeface="Britannic Bold" panose="020B0903060703020204" pitchFamily="34" charset="0"/>
              </a:rPr>
              <a:t>Art for </a:t>
            </a:r>
            <a:r>
              <a:rPr lang="en-US" sz="6000" b="1" dirty="0">
                <a:solidFill>
                  <a:srgbClr val="2EBE44"/>
                </a:solidFill>
                <a:latin typeface="Britannic Bold" panose="020B0903060703020204" pitchFamily="34" charset="0"/>
              </a:rPr>
              <a:t>Earth’s</a:t>
            </a:r>
            <a:r>
              <a:rPr lang="en-US" sz="6000" b="1" dirty="0">
                <a:latin typeface="Britannic Bold" panose="020B0903060703020204" pitchFamily="34" charset="0"/>
              </a:rPr>
              <a:t> Sake</a:t>
            </a:r>
          </a:p>
        </p:txBody>
      </p:sp>
      <p:pic>
        <p:nvPicPr>
          <p:cNvPr id="20" name="Picture 19">
            <a:extLst>
              <a:ext uri="{FF2B5EF4-FFF2-40B4-BE49-F238E27FC236}">
                <a16:creationId xmlns:a16="http://schemas.microsoft.com/office/drawing/2014/main" id="{6547D018-A27D-280E-0B70-3EBB9C52D7C2}"/>
              </a:ext>
            </a:extLst>
          </p:cNvPr>
          <p:cNvPicPr>
            <a:picLocks noChangeAspect="1"/>
          </p:cNvPicPr>
          <p:nvPr/>
        </p:nvPicPr>
        <p:blipFill>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tretch>
            <a:fillRect/>
          </a:stretch>
        </p:blipFill>
        <p:spPr>
          <a:xfrm>
            <a:off x="6161890" y="8728623"/>
            <a:ext cx="1234311" cy="949059"/>
          </a:xfrm>
          <a:prstGeom prst="rect">
            <a:avLst/>
          </a:prstGeom>
        </p:spPr>
      </p:pic>
    </p:spTree>
    <p:extLst>
      <p:ext uri="{BB962C8B-B14F-4D97-AF65-F5344CB8AC3E}">
        <p14:creationId xmlns:p14="http://schemas.microsoft.com/office/powerpoint/2010/main" val="4080035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15203</TotalTime>
  <Words>245</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52</cp:revision>
  <cp:lastPrinted>2023-06-01T16:40:03Z</cp:lastPrinted>
  <dcterms:created xsi:type="dcterms:W3CDTF">2023-05-12T12:16:30Z</dcterms:created>
  <dcterms:modified xsi:type="dcterms:W3CDTF">2023-08-14T18:11:11Z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