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384"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3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DCE7FC-A017-4A0F-A0E4-F7DD57921F37}" v="2" dt="2023-08-14T18:07:46.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60"/>
  </p:normalViewPr>
  <p:slideViewPr>
    <p:cSldViewPr snapToGrid="0">
      <p:cViewPr varScale="1">
        <p:scale>
          <a:sx n="74" d="100"/>
          <a:sy n="74" d="100"/>
        </p:scale>
        <p:origin x="2874" y="78"/>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FDDCE7FC-A017-4A0F-A0E4-F7DD57921F37}"/>
    <pc:docChg chg="addSld delSld modSld modSection">
      <pc:chgData name="Heather Miller" userId="512a90a0-3341-465e-b8d0-9b7f5805cd9f" providerId="ADAL" clId="{FDDCE7FC-A017-4A0F-A0E4-F7DD57921F37}" dt="2023-08-14T18:07:35.302" v="1" actId="47"/>
      <pc:docMkLst>
        <pc:docMk/>
      </pc:docMkLst>
      <pc:sldChg chg="del">
        <pc:chgData name="Heather Miller" userId="512a90a0-3341-465e-b8d0-9b7f5805cd9f" providerId="ADAL" clId="{FDDCE7FC-A017-4A0F-A0E4-F7DD57921F37}" dt="2023-08-14T18:07:35.302" v="1" actId="47"/>
        <pc:sldMkLst>
          <pc:docMk/>
          <pc:sldMk cId="1897479690" sldId="272"/>
        </pc:sldMkLst>
      </pc:sldChg>
      <pc:sldChg chg="add">
        <pc:chgData name="Heather Miller" userId="512a90a0-3341-465e-b8d0-9b7f5805cd9f" providerId="ADAL" clId="{FDDCE7FC-A017-4A0F-A0E4-F7DD57921F37}" dt="2023-08-14T18:07:34.315" v="0"/>
        <pc:sldMkLst>
          <pc:docMk/>
          <pc:sldMk cId="973548319" sldId="3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jpe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336266C-B9EC-EA4D-4CE7-D2FFFBFF388D}"/>
              </a:ext>
            </a:extLst>
          </p:cNvPr>
          <p:cNvSpPr/>
          <p:nvPr/>
        </p:nvSpPr>
        <p:spPr>
          <a:xfrm>
            <a:off x="118997"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Stirring authentic and unexpected conversations!</a:t>
            </a:r>
          </a:p>
        </p:txBody>
      </p:sp>
      <p:sp>
        <p:nvSpPr>
          <p:cNvPr id="8" name="TextBox 7">
            <a:extLst>
              <a:ext uri="{FF2B5EF4-FFF2-40B4-BE49-F238E27FC236}">
                <a16:creationId xmlns:a16="http://schemas.microsoft.com/office/drawing/2014/main" id="{F4954244-DE10-1979-7159-F149B5476EA2}"/>
              </a:ext>
            </a:extLst>
          </p:cNvPr>
          <p:cNvSpPr txBox="1"/>
          <p:nvPr/>
        </p:nvSpPr>
        <p:spPr>
          <a:xfrm>
            <a:off x="112201" y="13435"/>
            <a:ext cx="7812327" cy="2308324"/>
          </a:xfrm>
          <a:prstGeom prst="rect">
            <a:avLst/>
          </a:prstGeom>
          <a:noFill/>
        </p:spPr>
        <p:txBody>
          <a:bodyPr wrap="square" rtlCol="0">
            <a:spAutoFit/>
          </a:bodyPr>
          <a:lstStyle/>
          <a:p>
            <a:r>
              <a:rPr lang="en-US" sz="7200" b="1" dirty="0">
                <a:latin typeface="Britannic Bold" panose="020B0903060703020204" pitchFamily="34" charset="0"/>
                <a:cs typeface="Arial" panose="020B0604020202020204" pitchFamily="34" charset="0"/>
              </a:rPr>
              <a:t>Conversations in  a Cup</a:t>
            </a:r>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47742B-22F2-7173-54F2-E5BD0D33B3B1}"/>
              </a:ext>
            </a:extLst>
          </p:cNvPr>
          <p:cNvSpPr/>
          <p:nvPr/>
        </p:nvSpPr>
        <p:spPr>
          <a:xfrm>
            <a:off x="307804" y="7100508"/>
            <a:ext cx="7179721" cy="12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7B2AB69-6DE7-752F-36D2-47B126F9B326}"/>
              </a:ext>
            </a:extLst>
          </p:cNvPr>
          <p:cNvSpPr txBox="1"/>
          <p:nvPr/>
        </p:nvSpPr>
        <p:spPr>
          <a:xfrm>
            <a:off x="655734" y="3189560"/>
            <a:ext cx="830677" cy="646331"/>
          </a:xfrm>
          <a:prstGeom prst="rect">
            <a:avLst/>
          </a:prstGeom>
          <a:noFill/>
        </p:spPr>
        <p:txBody>
          <a:bodyPr wrap="none" rtlCol="0">
            <a:spAutoFit/>
          </a:bodyPr>
          <a:lstStyle/>
          <a:p>
            <a:r>
              <a:rPr lang="en-US" dirty="0"/>
              <a:t>30min</a:t>
            </a:r>
          </a:p>
          <a:p>
            <a:r>
              <a:rPr lang="en-US" dirty="0"/>
              <a:t>60 min</a:t>
            </a:r>
          </a:p>
        </p:txBody>
      </p:sp>
      <p:sp>
        <p:nvSpPr>
          <p:cNvPr id="67" name="TextBox 66">
            <a:extLst>
              <a:ext uri="{FF2B5EF4-FFF2-40B4-BE49-F238E27FC236}">
                <a16:creationId xmlns:a16="http://schemas.microsoft.com/office/drawing/2014/main" id="{678C7A0C-6FF7-DC4A-18EE-D3F0300E0274}"/>
              </a:ext>
            </a:extLst>
          </p:cNvPr>
          <p:cNvSpPr txBox="1"/>
          <p:nvPr/>
        </p:nvSpPr>
        <p:spPr>
          <a:xfrm>
            <a:off x="2295527" y="3212986"/>
            <a:ext cx="1569660" cy="646331"/>
          </a:xfrm>
          <a:prstGeom prst="rect">
            <a:avLst/>
          </a:prstGeom>
          <a:noFill/>
        </p:spPr>
        <p:txBody>
          <a:bodyPr wrap="none" rtlCol="0">
            <a:spAutoFit/>
          </a:bodyPr>
          <a:lstStyle/>
          <a:p>
            <a:r>
              <a:rPr lang="en-US" dirty="0"/>
              <a:t>Players:  10 to</a:t>
            </a:r>
          </a:p>
          <a:p>
            <a:r>
              <a:rPr lang="en-US" dirty="0"/>
              <a:t>Unlimited	</a:t>
            </a:r>
          </a:p>
        </p:txBody>
      </p:sp>
      <p:sp>
        <p:nvSpPr>
          <p:cNvPr id="68" name="TextBox 67">
            <a:extLst>
              <a:ext uri="{FF2B5EF4-FFF2-40B4-BE49-F238E27FC236}">
                <a16:creationId xmlns:a16="http://schemas.microsoft.com/office/drawing/2014/main" id="{9583560E-8A7B-A1E6-2501-15E95AD12C44}"/>
              </a:ext>
            </a:extLst>
          </p:cNvPr>
          <p:cNvSpPr txBox="1"/>
          <p:nvPr/>
        </p:nvSpPr>
        <p:spPr>
          <a:xfrm>
            <a:off x="6670305" y="3212845"/>
            <a:ext cx="978794" cy="646331"/>
          </a:xfrm>
          <a:prstGeom prst="rect">
            <a:avLst/>
          </a:prstGeom>
          <a:noFill/>
        </p:spPr>
        <p:txBody>
          <a:bodyPr wrap="none" rtlCol="0">
            <a:spAutoFit/>
          </a:bodyPr>
          <a:lstStyle/>
          <a:p>
            <a:r>
              <a:rPr lang="en-US"/>
              <a:t>Indoor</a:t>
            </a:r>
          </a:p>
          <a:p>
            <a:r>
              <a:rPr lang="en-US"/>
              <a:t>Outdoor</a:t>
            </a:r>
          </a:p>
        </p:txBody>
      </p:sp>
      <p:sp>
        <p:nvSpPr>
          <p:cNvPr id="69" name="TextBox 68">
            <a:extLst>
              <a:ext uri="{FF2B5EF4-FFF2-40B4-BE49-F238E27FC236}">
                <a16:creationId xmlns:a16="http://schemas.microsoft.com/office/drawing/2014/main" id="{2863E065-7B3F-B735-DD37-50D80E481770}"/>
              </a:ext>
            </a:extLst>
          </p:cNvPr>
          <p:cNvSpPr txBox="1"/>
          <p:nvPr/>
        </p:nvSpPr>
        <p:spPr>
          <a:xfrm>
            <a:off x="4706544" y="3189232"/>
            <a:ext cx="811441" cy="646331"/>
          </a:xfrm>
          <a:prstGeom prst="rect">
            <a:avLst/>
          </a:prstGeom>
          <a:noFill/>
        </p:spPr>
        <p:txBody>
          <a:bodyPr wrap="none" rtlCol="0">
            <a:spAutoFit/>
          </a:bodyPr>
          <a:lstStyle/>
          <a:p>
            <a:r>
              <a:rPr lang="en-US" dirty="0"/>
              <a:t>Live</a:t>
            </a:r>
          </a:p>
          <a:p>
            <a:r>
              <a:rPr lang="en-US" dirty="0"/>
              <a:t>Virtual</a:t>
            </a:r>
          </a:p>
        </p:txBody>
      </p:sp>
      <p:pic>
        <p:nvPicPr>
          <p:cNvPr id="70" name="Picture 2" descr="Stopwatch - Free Tools and utensils icons">
            <a:extLst>
              <a:ext uri="{FF2B5EF4-FFF2-40B4-BE49-F238E27FC236}">
                <a16:creationId xmlns:a16="http://schemas.microsoft.com/office/drawing/2014/main" id="{BC557797-2D09-8140-3BFF-E544486DC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64" y="3291831"/>
            <a:ext cx="445567" cy="44556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0BF0DCF5-8BE3-E1F7-9E24-6D9A07915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555" y="3326011"/>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Platform Icons - Free SVG &amp; PNG Platform Images - Noun Project">
            <a:extLst>
              <a:ext uri="{FF2B5EF4-FFF2-40B4-BE49-F238E27FC236}">
                <a16:creationId xmlns:a16="http://schemas.microsoft.com/office/drawing/2014/main" id="{0626EDF0-FDA6-D3C4-944D-1B2974EDE7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1290" y="3295633"/>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Indoor Or Outdoor Icons - Free SVG &amp; PNG Indoor Or Outdoor Images - Noun  Project">
            <a:extLst>
              <a:ext uri="{FF2B5EF4-FFF2-40B4-BE49-F238E27FC236}">
                <a16:creationId xmlns:a16="http://schemas.microsoft.com/office/drawing/2014/main" id="{3616E1E2-1A4C-370B-52F3-8F6F6BB84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0836" y="316980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urple Cups for Businesses in Huntsville's Arts &amp; Entertainment Distri">
            <a:extLst>
              <a:ext uri="{FF2B5EF4-FFF2-40B4-BE49-F238E27FC236}">
                <a16:creationId xmlns:a16="http://schemas.microsoft.com/office/drawing/2014/main" id="{837DA98E-A65E-CE6C-99F0-C4070704737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642" b="89532" l="5064" r="94659">
                        <a14:foregroundMark x1="6262" y1="47383" x2="12523" y2="51240"/>
                        <a14:foregroundMark x1="12523" y1="51240" x2="8748" y2="53994"/>
                        <a14:foregroundMark x1="21179" y1="25069" x2="25414" y2="40220"/>
                        <a14:foregroundMark x1="25414" y1="40220" x2="25322" y2="38292"/>
                        <a14:foregroundMark x1="49540" y1="22865" x2="52210" y2="23416"/>
                        <a14:foregroundMark x1="65562" y1="44904" x2="66206" y2="46832"/>
                        <a14:foregroundMark x1="78177" y1="22039" x2="81768" y2="25895"/>
                        <a14:foregroundMark x1="89779" y1="48485" x2="94751" y2="62534"/>
                        <a14:foregroundMark x1="94751" y1="62534" x2="91621" y2="56749"/>
                        <a14:foregroundMark x1="79190" y1="14876" x2="85359" y2="21488"/>
                        <a14:foregroundMark x1="37109" y1="28099" x2="39687" y2="50964"/>
                        <a14:foregroundMark x1="39687" y1="50964" x2="38122" y2="53444"/>
                        <a14:foregroundMark x1="18877" y1="21488" x2="25967" y2="15978"/>
                        <a14:foregroundMark x1="25967" y1="15978" x2="25967" y2="16253"/>
                        <a14:foregroundMark x1="76980" y1="14876" x2="76151" y2="13223"/>
                        <a14:foregroundMark x1="5709" y1="32782" x2="5064" y2="34160"/>
                      </a14:backgroundRemoval>
                    </a14:imgEffect>
                  </a14:imgLayer>
                </a14:imgProps>
              </a:ext>
              <a:ext uri="{28A0092B-C50C-407E-A947-70E740481C1C}">
                <a14:useLocalDpi xmlns:a14="http://schemas.microsoft.com/office/drawing/2010/main" val="0"/>
              </a:ext>
            </a:extLst>
          </a:blip>
          <a:srcRect/>
          <a:stretch>
            <a:fillRect/>
          </a:stretch>
        </p:blipFill>
        <p:spPr bwMode="auto">
          <a:xfrm>
            <a:off x="2758761" y="1099686"/>
            <a:ext cx="4957272" cy="16574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ing Features The Original Superheroes Series 1 Set of 3 Figures">
            <a:extLst>
              <a:ext uri="{FF2B5EF4-FFF2-40B4-BE49-F238E27FC236}">
                <a16:creationId xmlns:a16="http://schemas.microsoft.com/office/drawing/2014/main" id="{EA98F988-7FCD-45A6-97F3-CCE690BE1697}"/>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5200" b="90000" l="6767" r="99398">
                        <a14:foregroundMark x1="6917" y1="5200" x2="11880" y2="9600"/>
                        <a14:foregroundMark x1="89774" y1="15867" x2="93835" y2="15733"/>
                        <a14:foregroundMark x1="96842" y1="13867" x2="99398" y2="13333"/>
                        <a14:backgroundMark x1="27368" y1="20933" x2="33233" y2="10533"/>
                        <a14:backgroundMark x1="33233" y1="10533" x2="40150" y2="6267"/>
                        <a14:backgroundMark x1="40150" y1="6267" x2="47368" y2="9333"/>
                        <a14:backgroundMark x1="47368" y1="9333" x2="58647" y2="22267"/>
                        <a14:backgroundMark x1="58647" y1="22267" x2="59398" y2="21467"/>
                        <a14:backgroundMark x1="52632" y1="20000" x2="47068" y2="13467"/>
                        <a14:backgroundMark x1="47068" y1="13467" x2="47218" y2="22000"/>
                        <a14:backgroundMark x1="47218" y1="22000" x2="50376" y2="23467"/>
                        <a14:backgroundMark x1="66316" y1="35200" x2="57293" y2="38800"/>
                        <a14:backgroundMark x1="57293" y1="38800" x2="55188" y2="35200"/>
                        <a14:backgroundMark x1="55789" y1="66133" x2="49925" y2="72133"/>
                        <a14:backgroundMark x1="49925" y1="72133" x2="40150" y2="73867"/>
                        <a14:backgroundMark x1="40150" y1="73867" x2="33684" y2="66933"/>
                        <a14:backgroundMark x1="20902" y1="37200" x2="22707" y2="47733"/>
                        <a14:backgroundMark x1="22707" y1="47733" x2="29474" y2="39600"/>
                        <a14:backgroundMark x1="29474" y1="39600" x2="23459" y2="58267"/>
                      </a14:backgroundRemoval>
                    </a14:imgEffect>
                  </a14:imgLayer>
                </a14:imgProps>
              </a:ext>
              <a:ext uri="{28A0092B-C50C-407E-A947-70E740481C1C}">
                <a14:useLocalDpi xmlns:a14="http://schemas.microsoft.com/office/drawing/2010/main" val="0"/>
              </a:ext>
            </a:extLst>
          </a:blip>
          <a:srcRect l="3528" t="3085" r="1925" b="61259"/>
          <a:stretch/>
        </p:blipFill>
        <p:spPr bwMode="auto">
          <a:xfrm rot="21077441">
            <a:off x="5202610" y="882202"/>
            <a:ext cx="1774832" cy="7549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lorful Speech Bubble Vector Image Free Download From pixlok.com">
            <a:extLst>
              <a:ext uri="{FF2B5EF4-FFF2-40B4-BE49-F238E27FC236}">
                <a16:creationId xmlns:a16="http://schemas.microsoft.com/office/drawing/2014/main" id="{E4696DBF-4C9A-4DBA-75A4-18FAA7F4E24C}"/>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50100" b="81238" l="8389" r="26764">
                        <a14:foregroundMark x1="13981" y1="81437" x2="18775" y2="74251"/>
                        <a14:foregroundMark x1="25965" y1="60679" x2="25699" y2="69062"/>
                        <a14:foregroundMark x1="8389" y1="58882" x2="10786" y2="72655"/>
                        <a14:foregroundMark x1="24767" y1="56287" x2="26764" y2="67465"/>
                        <a14:foregroundMark x1="26764" y1="67465" x2="21571" y2="77246"/>
                        <a14:foregroundMark x1="21571" y1="77246" x2="21571" y2="77246"/>
                        <a14:foregroundMark x1="15313" y1="51098" x2="15180" y2="51098"/>
                        <a14:foregroundMark x1="14780" y1="80639" x2="25699" y2="67665"/>
                        <a14:foregroundMark x1="23702" y1="73054" x2="26365" y2="65868"/>
                        <a14:foregroundMark x1="26498" y1="60479" x2="24234" y2="72056"/>
                        <a14:foregroundMark x1="24234" y1="72056" x2="21571" y2="75449"/>
                        <a14:foregroundMark x1="9454" y1="57285" x2="9720" y2="67665"/>
                        <a14:foregroundMark x1="9720" y1="67665" x2="10386" y2="68263"/>
                        <a14:foregroundMark x1="14514" y1="50898" x2="21438" y2="51896"/>
                      </a14:backgroundRemoval>
                    </a14:imgEffect>
                  </a14:imgLayer>
                </a14:imgProps>
              </a:ext>
              <a:ext uri="{28A0092B-C50C-407E-A947-70E740481C1C}">
                <a14:useLocalDpi xmlns:a14="http://schemas.microsoft.com/office/drawing/2010/main" val="0"/>
              </a:ext>
            </a:extLst>
          </a:blip>
          <a:srcRect l="6288" t="46376" r="71582" b="15476"/>
          <a:stretch/>
        </p:blipFill>
        <p:spPr bwMode="auto">
          <a:xfrm flipH="1">
            <a:off x="2758761" y="989868"/>
            <a:ext cx="837189" cy="74109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3117F91-F53E-CD62-8E38-8706F620C7D2}"/>
              </a:ext>
            </a:extLst>
          </p:cNvPr>
          <p:cNvSpPr txBox="1"/>
          <p:nvPr/>
        </p:nvSpPr>
        <p:spPr>
          <a:xfrm>
            <a:off x="261264" y="4088539"/>
            <a:ext cx="5762991" cy="3323987"/>
          </a:xfrm>
          <a:prstGeom prst="rect">
            <a:avLst/>
          </a:prstGeom>
          <a:noFill/>
        </p:spPr>
        <p:txBody>
          <a:bodyPr wrap="square" rtlCol="0">
            <a:spAutoFit/>
          </a:bodyPr>
          <a:lstStyle/>
          <a:p>
            <a:pPr algn="just"/>
            <a:r>
              <a:rPr lang="en-US" sz="1400" dirty="0"/>
              <a:t>Fill your reception or networking event with </a:t>
            </a:r>
            <a:r>
              <a:rPr lang="en-US" sz="1400" i="1" dirty="0"/>
              <a:t>unexpected</a:t>
            </a:r>
            <a:r>
              <a:rPr lang="en-US" sz="1400" dirty="0"/>
              <a:t> conversations!  For most of us, cocktail conversations revolve around the “same old” – the weather, the family, the big game.  Stuck in a rut topics make networking awkward and conversations short.</a:t>
            </a:r>
          </a:p>
          <a:p>
            <a:pPr algn="just"/>
            <a:endParaRPr lang="en-US" sz="1400" dirty="0"/>
          </a:p>
          <a:p>
            <a:pPr algn="just"/>
            <a:r>
              <a:rPr lang="en-US" sz="1400" dirty="0"/>
              <a:t>This event spurs guests to share things that would almost never come up at cocktails, but are interesting, authentic and more importantly spark undiscovered passions, interests and experiences of the people talking.  Every guest gets a ‘cup’ that contains an “ideasparker”  and they meet others to talk and learn about each other.  For competitive groups, we can add an element of competition by awarding points for each person they talk with.</a:t>
            </a:r>
          </a:p>
          <a:p>
            <a:pPr algn="just"/>
            <a:endParaRPr lang="en-US" sz="1400" dirty="0"/>
          </a:p>
          <a:p>
            <a:pPr algn="just"/>
            <a:r>
              <a:rPr lang="en-US" sz="1400" dirty="0"/>
              <a:t>Perfect for a laid-back reception or an intentional network event, perfect for introverts and extroverts, and perfect for getting an insider glimpse of the real people you meet. </a:t>
            </a:r>
          </a:p>
        </p:txBody>
      </p:sp>
      <p:pic>
        <p:nvPicPr>
          <p:cNvPr id="1036" name="Picture 12" descr="Image">
            <a:extLst>
              <a:ext uri="{FF2B5EF4-FFF2-40B4-BE49-F238E27FC236}">
                <a16:creationId xmlns:a16="http://schemas.microsoft.com/office/drawing/2014/main" id="{18EB3A63-44AB-FCE9-1863-4C54A10DAEB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4856" y="7543800"/>
            <a:ext cx="2819399" cy="165018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d Solo Cup | Bishop Fisher">
            <a:extLst>
              <a:ext uri="{FF2B5EF4-FFF2-40B4-BE49-F238E27FC236}">
                <a16:creationId xmlns:a16="http://schemas.microsoft.com/office/drawing/2014/main" id="{558C0943-EFE6-5B2E-3AEB-29F604E747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2531" y="7549878"/>
            <a:ext cx="2764252" cy="16441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9F5899C-0449-8A2F-EFE3-0563C6CA5ABB}"/>
              </a:ext>
            </a:extLst>
          </p:cNvPr>
          <p:cNvPicPr>
            <a:picLocks noChangeAspect="1"/>
          </p:cNvPicPr>
          <p:nvPr/>
        </p:nvPicPr>
        <p:blipFill>
          <a:blip r:embed="rId14"/>
          <a:stretch>
            <a:fillRect/>
          </a:stretch>
        </p:blipFill>
        <p:spPr>
          <a:xfrm>
            <a:off x="6070795" y="3902218"/>
            <a:ext cx="1672072" cy="4440281"/>
          </a:xfrm>
          <a:prstGeom prst="rect">
            <a:avLst/>
          </a:prstGeom>
        </p:spPr>
      </p:pic>
      <p:pic>
        <p:nvPicPr>
          <p:cNvPr id="18" name="Picture 17">
            <a:extLst>
              <a:ext uri="{FF2B5EF4-FFF2-40B4-BE49-F238E27FC236}">
                <a16:creationId xmlns:a16="http://schemas.microsoft.com/office/drawing/2014/main" id="{ED454578-3B73-E49F-8486-92111F5EBD18}"/>
              </a:ext>
            </a:extLst>
          </p:cNvPr>
          <p:cNvPicPr>
            <a:picLocks noChangeAspect="1"/>
          </p:cNvPicPr>
          <p:nvPr/>
        </p:nvPicPr>
        <p:blipFill>
          <a:blip r:embed="rId15"/>
          <a:stretch>
            <a:fillRect/>
          </a:stretch>
        </p:blipFill>
        <p:spPr>
          <a:xfrm>
            <a:off x="6153956" y="8326992"/>
            <a:ext cx="1175643" cy="1820034"/>
          </a:xfrm>
          <a:prstGeom prst="rect">
            <a:avLst/>
          </a:prstGeom>
        </p:spPr>
      </p:pic>
    </p:spTree>
    <p:extLst>
      <p:ext uri="{BB962C8B-B14F-4D97-AF65-F5344CB8AC3E}">
        <p14:creationId xmlns:p14="http://schemas.microsoft.com/office/powerpoint/2010/main" val="9735483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15199</TotalTime>
  <Words>183</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Britannic Bold</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48</cp:revision>
  <cp:lastPrinted>2023-06-01T16:40:03Z</cp:lastPrinted>
  <dcterms:created xsi:type="dcterms:W3CDTF">2023-05-12T12:16:30Z</dcterms:created>
  <dcterms:modified xsi:type="dcterms:W3CDTF">2023-08-14T18:07:53Z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