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85"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2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60"/>
  </p:normalViewPr>
  <p:slideViewPr>
    <p:cSldViewPr snapToGrid="0">
      <p:cViewPr varScale="1">
        <p:scale>
          <a:sx n="74" d="100"/>
          <a:sy n="74" d="100"/>
        </p:scale>
        <p:origin x="2874" y="96"/>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0FFC9FFC-635F-4CE7-9A54-696520E491F3}"/>
    <pc:docChg chg="addSld delSld modSld modSection">
      <pc:chgData name="Heather Miller" userId="512a90a0-3341-465e-b8d0-9b7f5805cd9f" providerId="ADAL" clId="{0FFC9FFC-635F-4CE7-9A54-696520E491F3}" dt="2023-08-14T17:44:43.434" v="1" actId="47"/>
      <pc:docMkLst>
        <pc:docMk/>
      </pc:docMkLst>
      <pc:sldChg chg="del">
        <pc:chgData name="Heather Miller" userId="512a90a0-3341-465e-b8d0-9b7f5805cd9f" providerId="ADAL" clId="{0FFC9FFC-635F-4CE7-9A54-696520E491F3}" dt="2023-08-14T17:44:43.434" v="1" actId="47"/>
        <pc:sldMkLst>
          <pc:docMk/>
          <pc:sldMk cId="3106525677" sldId="277"/>
        </pc:sldMkLst>
      </pc:sldChg>
      <pc:sldChg chg="add">
        <pc:chgData name="Heather Miller" userId="512a90a0-3341-465e-b8d0-9b7f5805cd9f" providerId="ADAL" clId="{0FFC9FFC-635F-4CE7-9A54-696520E491F3}" dt="2023-08-14T17:44:42.012" v="0"/>
        <pc:sldMkLst>
          <pc:docMk/>
          <pc:sldMk cId="1748204483"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876E9C-88B0-8B3F-59EC-D50F0150ED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64" t="63099" r="52337" b="19526"/>
          <a:stretch/>
        </p:blipFill>
        <p:spPr bwMode="auto">
          <a:xfrm>
            <a:off x="118996" y="125259"/>
            <a:ext cx="4671086" cy="294734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36266C-B9EC-EA4D-4CE7-D2FFFBFF388D}"/>
              </a:ext>
            </a:extLst>
          </p:cNvPr>
          <p:cNvSpPr/>
          <p:nvPr/>
        </p:nvSpPr>
        <p:spPr>
          <a:xfrm>
            <a:off x="118997" y="2498326"/>
            <a:ext cx="7565721" cy="60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954244-DE10-1979-7159-F149B5476EA2}"/>
              </a:ext>
            </a:extLst>
          </p:cNvPr>
          <p:cNvSpPr txBox="1"/>
          <p:nvPr/>
        </p:nvSpPr>
        <p:spPr>
          <a:xfrm>
            <a:off x="3168803" y="771065"/>
            <a:ext cx="8657193" cy="1862048"/>
          </a:xfrm>
          <a:prstGeom prst="rect">
            <a:avLst/>
          </a:prstGeom>
          <a:noFill/>
        </p:spPr>
        <p:txBody>
          <a:bodyPr wrap="square" rtlCol="0">
            <a:spAutoFit/>
          </a:bodyPr>
          <a:lstStyle/>
          <a:p>
            <a:r>
              <a:rPr lang="en-US" sz="11500" b="1">
                <a:latin typeface="Arial" panose="020B0604020202020204" pitchFamily="34" charset="0"/>
                <a:cs typeface="Arial" panose="020B0604020202020204" pitchFamily="34" charset="0"/>
              </a:rPr>
              <a:t>Races</a:t>
            </a:r>
          </a:p>
        </p:txBody>
      </p:sp>
      <p:sp>
        <p:nvSpPr>
          <p:cNvPr id="9" name="Rectangle 8">
            <a:extLst>
              <a:ext uri="{FF2B5EF4-FFF2-40B4-BE49-F238E27FC236}">
                <a16:creationId xmlns:a16="http://schemas.microsoft.com/office/drawing/2014/main" id="{807BFAF3-CCF8-F940-9A51-635E42F442FE}"/>
              </a:ext>
            </a:extLst>
          </p:cNvPr>
          <p:cNvSpPr/>
          <p:nvPr/>
        </p:nvSpPr>
        <p:spPr>
          <a:xfrm>
            <a:off x="87682" y="100208"/>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BD925D-4D5C-6755-E7F7-583C7D2BE4DD}"/>
              </a:ext>
            </a:extLst>
          </p:cNvPr>
          <p:cNvSpPr txBox="1"/>
          <p:nvPr/>
        </p:nvSpPr>
        <p:spPr>
          <a:xfrm>
            <a:off x="638146" y="3218703"/>
            <a:ext cx="842859" cy="646331"/>
          </a:xfrm>
          <a:prstGeom prst="rect">
            <a:avLst/>
          </a:prstGeom>
          <a:noFill/>
        </p:spPr>
        <p:txBody>
          <a:bodyPr wrap="none" rtlCol="0">
            <a:spAutoFit/>
          </a:bodyPr>
          <a:lstStyle/>
          <a:p>
            <a:r>
              <a:rPr lang="en-US"/>
              <a:t>45 to </a:t>
            </a:r>
          </a:p>
          <a:p>
            <a:r>
              <a:rPr lang="en-US"/>
              <a:t>75 min</a:t>
            </a:r>
          </a:p>
        </p:txBody>
      </p:sp>
      <p:sp>
        <p:nvSpPr>
          <p:cNvPr id="15" name="TextBox 14">
            <a:extLst>
              <a:ext uri="{FF2B5EF4-FFF2-40B4-BE49-F238E27FC236}">
                <a16:creationId xmlns:a16="http://schemas.microsoft.com/office/drawing/2014/main" id="{082A05AD-7D87-FB7B-1EBF-7A40FC662D54}"/>
              </a:ext>
            </a:extLst>
          </p:cNvPr>
          <p:cNvSpPr txBox="1"/>
          <p:nvPr/>
        </p:nvSpPr>
        <p:spPr>
          <a:xfrm>
            <a:off x="2553207" y="3260363"/>
            <a:ext cx="1247586" cy="646331"/>
          </a:xfrm>
          <a:prstGeom prst="rect">
            <a:avLst/>
          </a:prstGeom>
          <a:noFill/>
        </p:spPr>
        <p:txBody>
          <a:bodyPr wrap="none" rtlCol="0">
            <a:spAutoFit/>
          </a:bodyPr>
          <a:lstStyle/>
          <a:p>
            <a:r>
              <a:rPr lang="en-US" dirty="0"/>
              <a:t>Players: 20 </a:t>
            </a:r>
          </a:p>
          <a:p>
            <a:r>
              <a:rPr lang="en-US" dirty="0"/>
              <a:t>to 300</a:t>
            </a:r>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47742B-22F2-7173-54F2-E5BD0D33B3B1}"/>
              </a:ext>
            </a:extLst>
          </p:cNvPr>
          <p:cNvSpPr/>
          <p:nvPr/>
        </p:nvSpPr>
        <p:spPr>
          <a:xfrm>
            <a:off x="307804" y="7100508"/>
            <a:ext cx="7179721" cy="621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E10E78-6E09-4865-F83B-F9576AE68011}"/>
              </a:ext>
            </a:extLst>
          </p:cNvPr>
          <p:cNvSpPr txBox="1"/>
          <p:nvPr/>
        </p:nvSpPr>
        <p:spPr>
          <a:xfrm>
            <a:off x="6702702" y="3382118"/>
            <a:ext cx="809837" cy="369332"/>
          </a:xfrm>
          <a:prstGeom prst="rect">
            <a:avLst/>
          </a:prstGeom>
          <a:noFill/>
        </p:spPr>
        <p:txBody>
          <a:bodyPr wrap="none" rtlCol="0">
            <a:spAutoFit/>
          </a:bodyPr>
          <a:lstStyle/>
          <a:p>
            <a:r>
              <a:rPr lang="en-US"/>
              <a:t>Indoor</a:t>
            </a:r>
          </a:p>
        </p:txBody>
      </p:sp>
      <p:sp>
        <p:nvSpPr>
          <p:cNvPr id="5" name="TextBox 4">
            <a:extLst>
              <a:ext uri="{FF2B5EF4-FFF2-40B4-BE49-F238E27FC236}">
                <a16:creationId xmlns:a16="http://schemas.microsoft.com/office/drawing/2014/main" id="{881992F8-169D-6980-B12B-B1B71C64CDF0}"/>
              </a:ext>
            </a:extLst>
          </p:cNvPr>
          <p:cNvSpPr txBox="1"/>
          <p:nvPr/>
        </p:nvSpPr>
        <p:spPr>
          <a:xfrm>
            <a:off x="4889525" y="3260363"/>
            <a:ext cx="841256" cy="646331"/>
          </a:xfrm>
          <a:prstGeom prst="rect">
            <a:avLst/>
          </a:prstGeom>
          <a:noFill/>
        </p:spPr>
        <p:txBody>
          <a:bodyPr wrap="none" rtlCol="0">
            <a:spAutoFit/>
          </a:bodyPr>
          <a:lstStyle/>
          <a:p>
            <a:r>
              <a:rPr lang="en-US"/>
              <a:t>Virtual</a:t>
            </a:r>
          </a:p>
          <a:p>
            <a:r>
              <a:rPr lang="en-US"/>
              <a:t>Live</a:t>
            </a:r>
          </a:p>
        </p:txBody>
      </p:sp>
      <p:sp>
        <p:nvSpPr>
          <p:cNvPr id="42" name="TextBox 41">
            <a:extLst>
              <a:ext uri="{FF2B5EF4-FFF2-40B4-BE49-F238E27FC236}">
                <a16:creationId xmlns:a16="http://schemas.microsoft.com/office/drawing/2014/main" id="{94462892-B96B-3C15-B6B1-CAF6873A8496}"/>
              </a:ext>
            </a:extLst>
          </p:cNvPr>
          <p:cNvSpPr txBox="1"/>
          <p:nvPr/>
        </p:nvSpPr>
        <p:spPr>
          <a:xfrm>
            <a:off x="55356" y="2449342"/>
            <a:ext cx="7629361" cy="646331"/>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Thrills, Bets, Laughter</a:t>
            </a:r>
          </a:p>
        </p:txBody>
      </p:sp>
      <p:grpSp>
        <p:nvGrpSpPr>
          <p:cNvPr id="3" name="Group 2">
            <a:extLst>
              <a:ext uri="{FF2B5EF4-FFF2-40B4-BE49-F238E27FC236}">
                <a16:creationId xmlns:a16="http://schemas.microsoft.com/office/drawing/2014/main" id="{B82496A2-8058-4C22-ECC7-22CE00C474FF}"/>
              </a:ext>
            </a:extLst>
          </p:cNvPr>
          <p:cNvGrpSpPr/>
          <p:nvPr/>
        </p:nvGrpSpPr>
        <p:grpSpPr>
          <a:xfrm>
            <a:off x="6202028" y="3897058"/>
            <a:ext cx="1425186" cy="3960309"/>
            <a:chOff x="4931536" y="945845"/>
            <a:chExt cx="1366745" cy="3797910"/>
          </a:xfrm>
        </p:grpSpPr>
        <p:sp>
          <p:nvSpPr>
            <p:cNvPr id="4" name="Rectangle: Rounded Corners 3">
              <a:extLst>
                <a:ext uri="{FF2B5EF4-FFF2-40B4-BE49-F238E27FC236}">
                  <a16:creationId xmlns:a16="http://schemas.microsoft.com/office/drawing/2014/main" id="{7B1FBFB3-BF0D-0891-9CF2-1C9CFBA817BB}"/>
                </a:ext>
              </a:extLst>
            </p:cNvPr>
            <p:cNvSpPr/>
            <p:nvPr/>
          </p:nvSpPr>
          <p:spPr>
            <a:xfrm>
              <a:off x="5376109" y="1484483"/>
              <a:ext cx="265631" cy="2770833"/>
            </a:xfrm>
            <a:prstGeom prst="roundRect">
              <a:avLst/>
            </a:prstGeom>
            <a:solidFill>
              <a:schemeClr val="accent1">
                <a:lumMod val="75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Rectangle: Rounded Corners 5">
              <a:extLst>
                <a:ext uri="{FF2B5EF4-FFF2-40B4-BE49-F238E27FC236}">
                  <a16:creationId xmlns:a16="http://schemas.microsoft.com/office/drawing/2014/main" id="{555C68D8-12AB-2DA8-4F1A-61FE9E30399C}"/>
                </a:ext>
              </a:extLst>
            </p:cNvPr>
            <p:cNvSpPr/>
            <p:nvPr/>
          </p:nvSpPr>
          <p:spPr>
            <a:xfrm>
              <a:off x="5360095" y="4296549"/>
              <a:ext cx="281645" cy="447206"/>
            </a:xfrm>
            <a:prstGeom prst="roundRect">
              <a:avLst/>
            </a:prstGeom>
            <a:solidFill>
              <a:schemeClr val="accent1">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TextBox 6">
              <a:extLst>
                <a:ext uri="{FF2B5EF4-FFF2-40B4-BE49-F238E27FC236}">
                  <a16:creationId xmlns:a16="http://schemas.microsoft.com/office/drawing/2014/main" id="{E3F786F3-87EC-F6E0-A982-383AFD8ECF05}"/>
                </a:ext>
              </a:extLst>
            </p:cNvPr>
            <p:cNvSpPr txBox="1"/>
            <p:nvPr/>
          </p:nvSpPr>
          <p:spPr>
            <a:xfrm>
              <a:off x="5657473" y="1128057"/>
              <a:ext cx="516317" cy="289369"/>
            </a:xfrm>
            <a:prstGeom prst="rect">
              <a:avLst/>
            </a:prstGeom>
            <a:noFill/>
          </p:spPr>
          <p:txBody>
            <a:bodyPr wrap="none" rtlCol="0">
              <a:spAutoFit/>
            </a:bodyPr>
            <a:lstStyle/>
            <a:p>
              <a:r>
                <a:rPr lang="en-US" sz="1059"/>
                <a:t>Intro</a:t>
              </a:r>
            </a:p>
          </p:txBody>
        </p:sp>
        <p:sp>
          <p:nvSpPr>
            <p:cNvPr id="10" name="TextBox 9">
              <a:extLst>
                <a:ext uri="{FF2B5EF4-FFF2-40B4-BE49-F238E27FC236}">
                  <a16:creationId xmlns:a16="http://schemas.microsoft.com/office/drawing/2014/main" id="{690756FF-80FC-0D8E-8D2C-7A0D62EB9C4F}"/>
                </a:ext>
              </a:extLst>
            </p:cNvPr>
            <p:cNvSpPr txBox="1"/>
            <p:nvPr/>
          </p:nvSpPr>
          <p:spPr>
            <a:xfrm>
              <a:off x="5592224" y="4373242"/>
              <a:ext cx="679823" cy="289369"/>
            </a:xfrm>
            <a:prstGeom prst="rect">
              <a:avLst/>
            </a:prstGeom>
            <a:noFill/>
          </p:spPr>
          <p:txBody>
            <a:bodyPr wrap="none" rtlCol="0">
              <a:spAutoFit/>
            </a:bodyPr>
            <a:lstStyle/>
            <a:p>
              <a:r>
                <a:rPr lang="en-US" sz="1059"/>
                <a:t>Awards</a:t>
              </a:r>
            </a:p>
          </p:txBody>
        </p:sp>
        <p:sp>
          <p:nvSpPr>
            <p:cNvPr id="11" name="TextBox 10">
              <a:extLst>
                <a:ext uri="{FF2B5EF4-FFF2-40B4-BE49-F238E27FC236}">
                  <a16:creationId xmlns:a16="http://schemas.microsoft.com/office/drawing/2014/main" id="{23A9C431-33B9-EB64-354B-5A388637513C}"/>
                </a:ext>
              </a:extLst>
            </p:cNvPr>
            <p:cNvSpPr txBox="1"/>
            <p:nvPr/>
          </p:nvSpPr>
          <p:spPr>
            <a:xfrm>
              <a:off x="5625725" y="2706581"/>
              <a:ext cx="672556" cy="289369"/>
            </a:xfrm>
            <a:prstGeom prst="rect">
              <a:avLst/>
            </a:prstGeom>
            <a:noFill/>
          </p:spPr>
          <p:txBody>
            <a:bodyPr wrap="none" rtlCol="0">
              <a:spAutoFit/>
            </a:bodyPr>
            <a:lstStyle/>
            <a:p>
              <a:r>
                <a:rPr lang="en-US" sz="1059"/>
                <a:t>Activity</a:t>
              </a:r>
            </a:p>
          </p:txBody>
        </p:sp>
        <p:cxnSp>
          <p:nvCxnSpPr>
            <p:cNvPr id="12" name="Straight Connector 11">
              <a:extLst>
                <a:ext uri="{FF2B5EF4-FFF2-40B4-BE49-F238E27FC236}">
                  <a16:creationId xmlns:a16="http://schemas.microsoft.com/office/drawing/2014/main" id="{5DF43D25-FBAC-5E1B-7E77-FD18F3F61243}"/>
                </a:ext>
              </a:extLst>
            </p:cNvPr>
            <p:cNvCxnSpPr/>
            <p:nvPr/>
          </p:nvCxnSpPr>
          <p:spPr>
            <a:xfrm>
              <a:off x="5200064" y="945845"/>
              <a:ext cx="0" cy="37921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5AFEA1C-735D-CE57-8D9E-2330D737494D}"/>
                </a:ext>
              </a:extLst>
            </p:cNvPr>
            <p:cNvSpPr txBox="1"/>
            <p:nvPr/>
          </p:nvSpPr>
          <p:spPr>
            <a:xfrm rot="16200000">
              <a:off x="4666418" y="2753215"/>
              <a:ext cx="775092" cy="244856"/>
            </a:xfrm>
            <a:prstGeom prst="rect">
              <a:avLst/>
            </a:prstGeom>
            <a:noFill/>
          </p:spPr>
          <p:txBody>
            <a:bodyPr wrap="none" rtlCol="0">
              <a:spAutoFit/>
            </a:bodyPr>
            <a:lstStyle/>
            <a:p>
              <a:r>
                <a:rPr lang="en-US" sz="1059"/>
                <a:t>60 Minutes</a:t>
              </a:r>
            </a:p>
          </p:txBody>
        </p:sp>
        <p:sp>
          <p:nvSpPr>
            <p:cNvPr id="20" name="Rectangle: Rounded Corners 19">
              <a:extLst>
                <a:ext uri="{FF2B5EF4-FFF2-40B4-BE49-F238E27FC236}">
                  <a16:creationId xmlns:a16="http://schemas.microsoft.com/office/drawing/2014/main" id="{B087DA35-0298-DCF9-2B03-4D902B50898A}"/>
                </a:ext>
              </a:extLst>
            </p:cNvPr>
            <p:cNvSpPr/>
            <p:nvPr/>
          </p:nvSpPr>
          <p:spPr>
            <a:xfrm>
              <a:off x="5387847" y="1016816"/>
              <a:ext cx="253893" cy="421202"/>
            </a:xfrm>
            <a:prstGeom prst="roundRect">
              <a:avLst/>
            </a:prstGeom>
            <a:solidFill>
              <a:schemeClr val="accent1">
                <a:lumMod val="60000"/>
                <a:lumOff val="4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pic>
        <p:nvPicPr>
          <p:cNvPr id="21" name="Picture 20" descr="Stopwatch - Free Tools and utensils icons">
            <a:extLst>
              <a:ext uri="{FF2B5EF4-FFF2-40B4-BE49-F238E27FC236}">
                <a16:creationId xmlns:a16="http://schemas.microsoft.com/office/drawing/2014/main" id="{B35F3976-DF08-88F4-B7FC-8CE85CD8F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9" y="3319084"/>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79302597-09A3-370A-F12A-7580016F3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887" y="3369043"/>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Platform Icons - Free SVG &amp; PNG Platform Images - Noun Project">
            <a:extLst>
              <a:ext uri="{FF2B5EF4-FFF2-40B4-BE49-F238E27FC236}">
                <a16:creationId xmlns:a16="http://schemas.microsoft.com/office/drawing/2014/main" id="{230F68A3-EAD3-EF7F-BB2E-BAEDE1AB2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972" y="3339729"/>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Indoor Or Outdoor Icons - Free SVG &amp; PNG Indoor Or Outdoor Images - Noun  Project">
            <a:extLst>
              <a:ext uri="{FF2B5EF4-FFF2-40B4-BE49-F238E27FC236}">
                <a16:creationId xmlns:a16="http://schemas.microsoft.com/office/drawing/2014/main" id="{C3D768E9-F35C-0E9D-C231-9E4DB42D49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5526" y="3199837"/>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font, typography&#10;&#10;Description automatically generated">
            <a:extLst>
              <a:ext uri="{FF2B5EF4-FFF2-40B4-BE49-F238E27FC236}">
                <a16:creationId xmlns:a16="http://schemas.microsoft.com/office/drawing/2014/main" id="{8E078E5E-A47B-018D-1CA0-678DDDA46E96}"/>
              </a:ext>
            </a:extLst>
          </p:cNvPr>
          <p:cNvPicPr>
            <a:picLocks noChangeAspect="1"/>
          </p:cNvPicPr>
          <p:nvPr/>
        </p:nvPicPr>
        <p:blipFill rotWithShape="1">
          <a:blip r:embed="rId7">
            <a:extLst>
              <a:ext uri="{28A0092B-C50C-407E-A947-70E740481C1C}">
                <a14:useLocalDpi xmlns:a14="http://schemas.microsoft.com/office/drawing/2010/main" val="0"/>
              </a:ext>
            </a:extLst>
          </a:blip>
          <a:srcRect b="19849"/>
          <a:stretch/>
        </p:blipFill>
        <p:spPr>
          <a:xfrm>
            <a:off x="3057521" y="-46879"/>
            <a:ext cx="4505263" cy="1270249"/>
          </a:xfrm>
          <a:prstGeom prst="rect">
            <a:avLst/>
          </a:prstGeom>
          <a:effectLst>
            <a:outerShdw blurRad="63500" sx="102000" sy="102000" algn="ctr" rotWithShape="0">
              <a:prstClr val="black">
                <a:alpha val="84000"/>
              </a:prstClr>
            </a:outerShdw>
          </a:effectLst>
        </p:spPr>
      </p:pic>
      <p:sp>
        <p:nvSpPr>
          <p:cNvPr id="24" name="TextBox 23">
            <a:extLst>
              <a:ext uri="{FF2B5EF4-FFF2-40B4-BE49-F238E27FC236}">
                <a16:creationId xmlns:a16="http://schemas.microsoft.com/office/drawing/2014/main" id="{F414658D-0818-2DB2-A960-CFC63DD5F51C}"/>
              </a:ext>
            </a:extLst>
          </p:cNvPr>
          <p:cNvSpPr txBox="1"/>
          <p:nvPr/>
        </p:nvSpPr>
        <p:spPr>
          <a:xfrm>
            <a:off x="234154" y="3877138"/>
            <a:ext cx="5967873" cy="3323987"/>
          </a:xfrm>
          <a:prstGeom prst="rect">
            <a:avLst/>
          </a:prstGeom>
          <a:noFill/>
        </p:spPr>
        <p:txBody>
          <a:bodyPr wrap="square">
            <a:spAutoFit/>
          </a:bodyPr>
          <a:lstStyle/>
          <a:p>
            <a:pPr algn="just"/>
            <a:r>
              <a:rPr lang="en-US" sz="1400" b="0" i="0" u="none" strike="noStrike" dirty="0">
                <a:solidFill>
                  <a:srgbClr val="000000"/>
                </a:solidFill>
                <a:effectLst/>
                <a:latin typeface="Calibri" panose="020F0502020204030204" pitchFamily="34" charset="0"/>
              </a:rPr>
              <a:t>Time to get your hats on and head to the Derby Races! This thrilling high-energy  game brings the excitement of a horse track right to your fingertips. No prior experience with real horse racing is required, making it fun for everyone. </a:t>
            </a:r>
          </a:p>
          <a:p>
            <a:pPr algn="just"/>
            <a:endParaRPr lang="en-US" sz="1400" dirty="0">
              <a:solidFill>
                <a:srgbClr val="000000"/>
              </a:solidFill>
              <a:latin typeface="Calibri" panose="020F0502020204030204" pitchFamily="34" charset="0"/>
            </a:endParaRPr>
          </a:p>
          <a:p>
            <a:pPr algn="just"/>
            <a:r>
              <a:rPr lang="en-US" sz="1400" b="0" i="0" u="none" strike="noStrike" dirty="0">
                <a:solidFill>
                  <a:srgbClr val="000000"/>
                </a:solidFill>
                <a:effectLst/>
                <a:latin typeface="Calibri" panose="020F0502020204030204" pitchFamily="34" charset="0"/>
              </a:rPr>
              <a:t>Assemble your team, get your betting money ready and strategize to back the right horses and win the most across six heart-pounding races. The live betting board keeps the suspense alive, constantly changing the payouts as players make their moves. The horses are loaded, the gate opens and the break begins.   They’re off in a stampede down the stretch!  Cheering is wild and the action heart-stopping as they make their moves and cross the finish line!  </a:t>
            </a:r>
          </a:p>
          <a:p>
            <a:pPr algn="just"/>
            <a:endParaRPr lang="en-US" sz="1400" dirty="0">
              <a:solidFill>
                <a:srgbClr val="000000"/>
              </a:solidFill>
              <a:latin typeface="Calibri" panose="020F0502020204030204" pitchFamily="34" charset="0"/>
            </a:endParaRPr>
          </a:p>
          <a:p>
            <a:pPr algn="just"/>
            <a:r>
              <a:rPr lang="en-US" sz="1400" dirty="0">
                <a:solidFill>
                  <a:srgbClr val="000000"/>
                </a:solidFill>
                <a:latin typeface="Calibri" panose="020F0502020204030204" pitchFamily="34" charset="0"/>
              </a:rPr>
              <a:t>W</a:t>
            </a:r>
            <a:r>
              <a:rPr lang="en-US" sz="1400" b="0" i="0" u="none" strike="noStrike" dirty="0">
                <a:solidFill>
                  <a:srgbClr val="000000"/>
                </a:solidFill>
                <a:effectLst/>
                <a:latin typeface="Calibri" panose="020F0502020204030204" pitchFamily="34" charset="0"/>
              </a:rPr>
              <a:t>hether you're organizing a team-building event, a networking opportunity, or simply a fun night out, the Derby Races promise laughter, camaraderie, and unforgettable memories. So gather your friends, unleash your competitive spirit, and join your associates for this fast paced tradition! </a:t>
            </a:r>
            <a:endParaRPr lang="en-US" sz="1400" dirty="0"/>
          </a:p>
        </p:txBody>
      </p:sp>
      <p:pic>
        <p:nvPicPr>
          <p:cNvPr id="16" name="Picture 4">
            <a:extLst>
              <a:ext uri="{FF2B5EF4-FFF2-40B4-BE49-F238E27FC236}">
                <a16:creationId xmlns:a16="http://schemas.microsoft.com/office/drawing/2014/main" id="{D2BC9509-FF55-16C0-62D1-6A34136E306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b="50668"/>
          <a:stretch/>
        </p:blipFill>
        <p:spPr bwMode="auto">
          <a:xfrm>
            <a:off x="4183100" y="7609058"/>
            <a:ext cx="1659163" cy="14760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148C843-5322-B428-DBD2-83ED9691FBC1}"/>
              </a:ext>
            </a:extLst>
          </p:cNvPr>
          <p:cNvPicPr/>
          <p:nvPr/>
        </p:nvPicPr>
        <p:blipFill rotWithShape="1">
          <a:blip r:embed="rId9" cstate="print">
            <a:extLst>
              <a:ext uri="{28A0092B-C50C-407E-A947-70E740481C1C}">
                <a14:useLocalDpi xmlns:a14="http://schemas.microsoft.com/office/drawing/2010/main" val="0"/>
              </a:ext>
            </a:extLst>
          </a:blip>
          <a:srcRect l="18733" t="22117" r="58105" b="10609"/>
          <a:stretch/>
        </p:blipFill>
        <p:spPr bwMode="auto">
          <a:xfrm>
            <a:off x="262224" y="7615784"/>
            <a:ext cx="1742808" cy="1412020"/>
          </a:xfrm>
          <a:prstGeom prst="rect">
            <a:avLst/>
          </a:prstGeom>
          <a:ln w="38100">
            <a:solidFill>
              <a:schemeClr val="tx1"/>
            </a:solidFill>
          </a:ln>
          <a:extLst>
            <a:ext uri="{53640926-AAD7-44D8-BBD7-CCE9431645EC}">
              <a14:shadowObscured xmlns:a14="http://schemas.microsoft.com/office/drawing/2010/main"/>
            </a:ext>
          </a:extLst>
        </p:spPr>
      </p:pic>
      <p:pic>
        <p:nvPicPr>
          <p:cNvPr id="25" name="Picture 24" descr="A picture containing sport, stallion, rein, animal sports&#10;&#10;Description automatically generated">
            <a:extLst>
              <a:ext uri="{FF2B5EF4-FFF2-40B4-BE49-F238E27FC236}">
                <a16:creationId xmlns:a16="http://schemas.microsoft.com/office/drawing/2014/main" id="{E3287C1D-DD72-F879-F900-53272F0E19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0962" y="7558500"/>
            <a:ext cx="1910198" cy="1525557"/>
          </a:xfrm>
          <a:prstGeom prst="rect">
            <a:avLst/>
          </a:prstGeom>
        </p:spPr>
      </p:pic>
      <p:pic>
        <p:nvPicPr>
          <p:cNvPr id="26" name="Picture 2">
            <a:extLst>
              <a:ext uri="{FF2B5EF4-FFF2-40B4-BE49-F238E27FC236}">
                <a16:creationId xmlns:a16="http://schemas.microsoft.com/office/drawing/2014/main" id="{A9F1E65C-0002-A9DB-5D6D-653939770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9" t="53211" r="55914" b="3754"/>
          <a:stretch/>
        </p:blipFill>
        <p:spPr bwMode="auto">
          <a:xfrm>
            <a:off x="5957012" y="8157327"/>
            <a:ext cx="1526763" cy="158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44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15176</TotalTime>
  <Words>202</Words>
  <Application>Microsoft Office PowerPoint</Application>
  <PresentationFormat>Custom</PresentationFormat>
  <Paragraphs>18</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17</cp:revision>
  <cp:lastPrinted>2023-06-01T16:40:03Z</cp:lastPrinted>
  <dcterms:created xsi:type="dcterms:W3CDTF">2023-05-12T12:16:30Z</dcterms:created>
  <dcterms:modified xsi:type="dcterms:W3CDTF">2023-08-14T17:44:51Z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