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93" r:id="rId5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265C98-33E9-48B8-8B68-1292ADF4C33D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CA8"/>
    <a:srgbClr val="EFEBD1"/>
    <a:srgbClr val="FFCC99"/>
    <a:srgbClr val="CCCCFF"/>
    <a:srgbClr val="C0D4F5"/>
    <a:srgbClr val="5074A7"/>
    <a:srgbClr val="DA9D6F"/>
    <a:srgbClr val="9C9579"/>
    <a:srgbClr val="53B8D6"/>
    <a:srgbClr val="2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39D00-EC59-46ED-BFC1-88B551C8AEE7}" v="1" dt="2023-08-14T18:01:0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iller" userId="512a90a0-3341-465e-b8d0-9b7f5805cd9f" providerId="ADAL" clId="{7B239D00-EC59-46ED-BFC1-88B551C8AEE7}"/>
    <pc:docChg chg="addSld delSld modSld modSection">
      <pc:chgData name="Heather Miller" userId="512a90a0-3341-465e-b8d0-9b7f5805cd9f" providerId="ADAL" clId="{7B239D00-EC59-46ED-BFC1-88B551C8AEE7}" dt="2023-08-14T18:01:09.045" v="1" actId="47"/>
      <pc:docMkLst>
        <pc:docMk/>
      </pc:docMkLst>
      <pc:sldChg chg="add">
        <pc:chgData name="Heather Miller" userId="512a90a0-3341-465e-b8d0-9b7f5805cd9f" providerId="ADAL" clId="{7B239D00-EC59-46ED-BFC1-88B551C8AEE7}" dt="2023-08-14T18:01:08.036" v="0"/>
        <pc:sldMkLst>
          <pc:docMk/>
          <pc:sldMk cId="3508414239" sldId="293"/>
        </pc:sldMkLst>
      </pc:sldChg>
      <pc:sldChg chg="del">
        <pc:chgData name="Heather Miller" userId="512a90a0-3341-465e-b8d0-9b7f5805cd9f" providerId="ADAL" clId="{7B239D00-EC59-46ED-BFC1-88B551C8AEE7}" dt="2023-08-14T18:01:09.045" v="1" actId="47"/>
        <pc:sldMkLst>
          <pc:docMk/>
          <pc:sldMk cId="557467983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34" y="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>
              <a:defRPr sz="1200"/>
            </a:lvl1pPr>
          </a:lstStyle>
          <a:p>
            <a:fld id="{C11D8444-7A61-46F5-90DF-3283CE9678B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6650" y="1201738"/>
            <a:ext cx="25019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17" y="4620784"/>
            <a:ext cx="5851168" cy="3781091"/>
          </a:xfrm>
          <a:prstGeom prst="rect">
            <a:avLst/>
          </a:prstGeom>
        </p:spPr>
        <p:txBody>
          <a:bodyPr vert="horz" lIns="95088" tIns="47544" rIns="95088" bIns="47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34" y="9119490"/>
            <a:ext cx="3169314" cy="481710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>
              <a:defRPr sz="1200"/>
            </a:lvl1pPr>
          </a:lstStyle>
          <a:p>
            <a:fld id="{33A3B2BE-3C1B-4C75-B91A-D3C07D901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3B2BE-3C1B-4C75-B91A-D3C07D901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13AD-EF3E-415B-9590-F768A71DD196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2249-F61C-406F-BE66-E250201A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D0464DB0-0AF1-1023-8A00-D6C16A14E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8" t="68773" r="1" b="-1"/>
          <a:stretch/>
        </p:blipFill>
        <p:spPr bwMode="auto">
          <a:xfrm>
            <a:off x="87681" y="125260"/>
            <a:ext cx="4001609" cy="30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art&#10;&#10;Description automatically generated">
            <a:extLst>
              <a:ext uri="{FF2B5EF4-FFF2-40B4-BE49-F238E27FC236}">
                <a16:creationId xmlns:a16="http://schemas.microsoft.com/office/drawing/2014/main" id="{5AD19DC5-AE34-5ECE-21C8-7B8CFA241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9"/>
          <a:stretch/>
        </p:blipFill>
        <p:spPr>
          <a:xfrm>
            <a:off x="3189757" y="515637"/>
            <a:ext cx="3860838" cy="19286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336266C-B9EC-EA4D-4CE7-D2FFFBFF388D}"/>
              </a:ext>
            </a:extLst>
          </p:cNvPr>
          <p:cNvSpPr/>
          <p:nvPr/>
        </p:nvSpPr>
        <p:spPr>
          <a:xfrm>
            <a:off x="118997" y="2498326"/>
            <a:ext cx="7565721" cy="606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Try Out the Latest Market Moves!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4244-DE10-1979-7159-F149B5476EA2}"/>
              </a:ext>
            </a:extLst>
          </p:cNvPr>
          <p:cNvSpPr txBox="1"/>
          <p:nvPr/>
        </p:nvSpPr>
        <p:spPr>
          <a:xfrm>
            <a:off x="2386835" y="-56721"/>
            <a:ext cx="521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BFAF3-CCF8-F940-9A51-635E42F442FE}"/>
              </a:ext>
            </a:extLst>
          </p:cNvPr>
          <p:cNvSpPr/>
          <p:nvPr/>
        </p:nvSpPr>
        <p:spPr>
          <a:xfrm>
            <a:off x="87682" y="100208"/>
            <a:ext cx="7565721" cy="9832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D925D-4D5C-6755-E7F7-583C7D2BE4DD}"/>
              </a:ext>
            </a:extLst>
          </p:cNvPr>
          <p:cNvSpPr txBox="1"/>
          <p:nvPr/>
        </p:nvSpPr>
        <p:spPr>
          <a:xfrm>
            <a:off x="638146" y="3218703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75 to </a:t>
            </a:r>
          </a:p>
          <a:p>
            <a:r>
              <a:rPr lang="en-US"/>
              <a:t>120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A05AD-7D87-FB7B-1EBF-7A40FC662D54}"/>
              </a:ext>
            </a:extLst>
          </p:cNvPr>
          <p:cNvSpPr txBox="1"/>
          <p:nvPr/>
        </p:nvSpPr>
        <p:spPr>
          <a:xfrm>
            <a:off x="2507354" y="3395169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Players 15 -1000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76C406-C461-5C19-497D-2ACF920A3EBE}"/>
              </a:ext>
            </a:extLst>
          </p:cNvPr>
          <p:cNvSpPr/>
          <p:nvPr/>
        </p:nvSpPr>
        <p:spPr>
          <a:xfrm>
            <a:off x="112201" y="9279510"/>
            <a:ext cx="5674290" cy="11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47742B-22F2-7173-54F2-E5BD0D33B3B1}"/>
              </a:ext>
            </a:extLst>
          </p:cNvPr>
          <p:cNvSpPr/>
          <p:nvPr/>
        </p:nvSpPr>
        <p:spPr>
          <a:xfrm>
            <a:off x="307804" y="7100508"/>
            <a:ext cx="7179721" cy="120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10E78-6E09-4865-F83B-F9576AE68011}"/>
              </a:ext>
            </a:extLst>
          </p:cNvPr>
          <p:cNvSpPr txBox="1"/>
          <p:nvPr/>
        </p:nvSpPr>
        <p:spPr>
          <a:xfrm>
            <a:off x="6621465" y="3260604"/>
            <a:ext cx="978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Indoor</a:t>
            </a:r>
          </a:p>
          <a:p>
            <a:r>
              <a:rPr lang="en-US"/>
              <a:t>Outdoor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92F8-169D-6980-B12B-B1B71C64CDF0}"/>
              </a:ext>
            </a:extLst>
          </p:cNvPr>
          <p:cNvSpPr txBox="1"/>
          <p:nvPr/>
        </p:nvSpPr>
        <p:spPr>
          <a:xfrm>
            <a:off x="4867670" y="3429700"/>
            <a:ext cx="5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4658D-0818-2DB2-A960-CFC63DD5F51C}"/>
              </a:ext>
            </a:extLst>
          </p:cNvPr>
          <p:cNvSpPr txBox="1"/>
          <p:nvPr/>
        </p:nvSpPr>
        <p:spPr>
          <a:xfrm>
            <a:off x="192579" y="3827326"/>
            <a:ext cx="55154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Get ready for the most thrilling and clever trading simulation experience with “The Opening Bell"!  In this fast-paced adventure, you'll immerse yourself in a dynamic market where your negotiation and strategic skills will determine your financial success. With a diverse range of commodities to sell and trade, like gold, diamonds, bitcoin, and more, you'll embark on a four-year journey to maximize your earnings. But beware, relying solely on resources won't be enough; you must engage in skillful information trading and shrewd negotiations to outsmart your competitors.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Collaborate with fellow traders, share insights, and learn from winning strategies. “The Opening Bell" is not just a game—it's a transformative experience that unleashes your trading potential, enhances decision-making abilities, and translates real-life lessons into practical applications. Don't miss this opportunity to become the ultimate Master of the market!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6A086-6FA2-210E-3C47-6A039E36A7F9}"/>
              </a:ext>
            </a:extLst>
          </p:cNvPr>
          <p:cNvGrpSpPr/>
          <p:nvPr/>
        </p:nvGrpSpPr>
        <p:grpSpPr>
          <a:xfrm>
            <a:off x="5845692" y="3774909"/>
            <a:ext cx="1576346" cy="3996447"/>
            <a:chOff x="4909279" y="945845"/>
            <a:chExt cx="1498035" cy="379790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571970-7C67-8DA9-7640-1D3DDE792EC7}"/>
                </a:ext>
              </a:extLst>
            </p:cNvPr>
            <p:cNvSpPr/>
            <p:nvPr/>
          </p:nvSpPr>
          <p:spPr>
            <a:xfrm>
              <a:off x="5360096" y="1484484"/>
              <a:ext cx="253894" cy="287756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85E9F13-26B3-C6B0-75F8-BF8EF5546121}"/>
                </a:ext>
              </a:extLst>
            </p:cNvPr>
            <p:cNvSpPr/>
            <p:nvPr/>
          </p:nvSpPr>
          <p:spPr>
            <a:xfrm>
              <a:off x="5360095" y="4411399"/>
              <a:ext cx="281645" cy="3323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E9F44E-D145-147E-308F-95CA1A198816}"/>
                </a:ext>
              </a:extLst>
            </p:cNvPr>
            <p:cNvSpPr txBox="1"/>
            <p:nvPr/>
          </p:nvSpPr>
          <p:spPr>
            <a:xfrm>
              <a:off x="5628486" y="1068644"/>
              <a:ext cx="516317" cy="28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9"/>
                <a:t>Intro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EB511F-B791-C3CD-156F-DF6B69280DD9}"/>
                </a:ext>
              </a:extLst>
            </p:cNvPr>
            <p:cNvSpPr txBox="1"/>
            <p:nvPr/>
          </p:nvSpPr>
          <p:spPr>
            <a:xfrm>
              <a:off x="5615056" y="4426680"/>
              <a:ext cx="679823" cy="28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9"/>
                <a:t>Awards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C925D-10FF-9732-5BFD-6069E65F7551}"/>
                </a:ext>
              </a:extLst>
            </p:cNvPr>
            <p:cNvSpPr txBox="1"/>
            <p:nvPr/>
          </p:nvSpPr>
          <p:spPr>
            <a:xfrm>
              <a:off x="5583969" y="2698487"/>
              <a:ext cx="823345" cy="28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9"/>
                <a:t>Challenge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BB19296-E9E8-148C-A7E5-A49A1B4A8B4D}"/>
                </a:ext>
              </a:extLst>
            </p:cNvPr>
            <p:cNvCxnSpPr/>
            <p:nvPr/>
          </p:nvCxnSpPr>
          <p:spPr>
            <a:xfrm>
              <a:off x="5200064" y="945845"/>
              <a:ext cx="0" cy="37921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ED77DC-15BB-6877-74A5-FD0243ADD026}"/>
                </a:ext>
              </a:extLst>
            </p:cNvPr>
            <p:cNvSpPr txBox="1"/>
            <p:nvPr/>
          </p:nvSpPr>
          <p:spPr>
            <a:xfrm rot="16200000">
              <a:off x="4595964" y="2730958"/>
              <a:ext cx="916000" cy="28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9"/>
                <a:t>90 Minutes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4E9C75A-45DC-C330-728E-F979A9725036}"/>
                </a:ext>
              </a:extLst>
            </p:cNvPr>
            <p:cNvSpPr/>
            <p:nvPr/>
          </p:nvSpPr>
          <p:spPr>
            <a:xfrm>
              <a:off x="5361163" y="1013640"/>
              <a:ext cx="253893" cy="42120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pic>
        <p:nvPicPr>
          <p:cNvPr id="21" name="Picture 20" descr="Stopwatch - Free Tools and utensils icons">
            <a:extLst>
              <a:ext uri="{FF2B5EF4-FFF2-40B4-BE49-F238E27FC236}">
                <a16:creationId xmlns:a16="http://schemas.microsoft.com/office/drawing/2014/main" id="{60C31E6E-3E62-482A-7D51-F3B890D2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9" y="3319084"/>
            <a:ext cx="445567" cy="4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EDD3005A-3AA7-4873-C43B-08C231D1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87" y="3369043"/>
            <a:ext cx="429366" cy="4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latform Icons - Free SVG &amp; PNG Platform Images - Noun Project">
            <a:extLst>
              <a:ext uri="{FF2B5EF4-FFF2-40B4-BE49-F238E27FC236}">
                <a16:creationId xmlns:a16="http://schemas.microsoft.com/office/drawing/2014/main" id="{6389AC59-6BEF-DF08-9CEA-AA7E4BC2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2" y="3339729"/>
            <a:ext cx="487597" cy="4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ndoor Or Outdoor Icons - Free SVG &amp; PNG Indoor Or Outdoor Images - Noun  Project">
            <a:extLst>
              <a:ext uri="{FF2B5EF4-FFF2-40B4-BE49-F238E27FC236}">
                <a16:creationId xmlns:a16="http://schemas.microsoft.com/office/drawing/2014/main" id="{7937C821-3B29-409E-D9B8-77E4F636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26" y="319983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C8DDFA34-13E8-A532-0B72-9E83B65446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40914" r="30673" b="16197"/>
          <a:stretch/>
        </p:blipFill>
        <p:spPr>
          <a:xfrm>
            <a:off x="335599" y="7374828"/>
            <a:ext cx="1709288" cy="1734029"/>
          </a:xfrm>
          <a:prstGeom prst="rect">
            <a:avLst/>
          </a:prstGeom>
        </p:spPr>
      </p:pic>
      <p:pic>
        <p:nvPicPr>
          <p:cNvPr id="41" name="Picture 40" descr="A person holding small objects in his hands&#10;&#10;Description automatically generated with low confidence">
            <a:extLst>
              <a:ext uri="{FF2B5EF4-FFF2-40B4-BE49-F238E27FC236}">
                <a16:creationId xmlns:a16="http://schemas.microsoft.com/office/drawing/2014/main" id="{F1063315-397B-F03E-A7B4-838DFDF443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t="61260" r="32628" b="2193"/>
          <a:stretch/>
        </p:blipFill>
        <p:spPr>
          <a:xfrm>
            <a:off x="2228747" y="7364460"/>
            <a:ext cx="1711326" cy="1734028"/>
          </a:xfrm>
          <a:prstGeom prst="rect">
            <a:avLst/>
          </a:prstGeom>
        </p:spPr>
      </p:pic>
      <p:pic>
        <p:nvPicPr>
          <p:cNvPr id="47" name="Picture 4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9B91BC26-2D9E-926A-9AF7-D65ECD03B39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4" t="40688" r="16261" b="21333"/>
          <a:stretch/>
        </p:blipFill>
        <p:spPr>
          <a:xfrm>
            <a:off x="4108469" y="7351038"/>
            <a:ext cx="1639777" cy="1734029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39E0C2E-94AA-223B-61D1-2486E060E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5" t="49330" b="-2"/>
          <a:stretch/>
        </p:blipFill>
        <p:spPr bwMode="auto">
          <a:xfrm>
            <a:off x="5916642" y="7991262"/>
            <a:ext cx="1670194" cy="17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1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5bd05e-5a58-4b96-a4b3-bee0e5ddce65">
      <Terms xmlns="http://schemas.microsoft.com/office/infopath/2007/PartnerControls"/>
    </lcf76f155ced4ddcb4097134ff3c332f>
    <TaxCatchAll xmlns="46ca9d76-17d7-4887-bea8-a66e5b3a48ff" xsi:nil="true"/>
    <SharedWithUsers xmlns="46ca9d76-17d7-4887-bea8-a66e5b3a48ff">
      <UserInfo>
        <DisplayName>Sharon Fisher</DisplayName>
        <AccountId>14</AccountId>
        <AccountType/>
      </UserInfo>
      <UserInfo>
        <DisplayName>Dominique Gobeil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2AB7202BAB843BD0C465FB71B4352" ma:contentTypeVersion="15" ma:contentTypeDescription="Create a new document." ma:contentTypeScope="" ma:versionID="b4d47f652de5d7baa23bb460abec7c42">
  <xsd:schema xmlns:xsd="http://www.w3.org/2001/XMLSchema" xmlns:xs="http://www.w3.org/2001/XMLSchema" xmlns:p="http://schemas.microsoft.com/office/2006/metadata/properties" xmlns:ns2="175bd05e-5a58-4b96-a4b3-bee0e5ddce65" xmlns:ns3="46ca9d76-17d7-4887-bea8-a66e5b3a48ff" targetNamespace="http://schemas.microsoft.com/office/2006/metadata/properties" ma:root="true" ma:fieldsID="785afc73cc1e5ff64c419f0a0e9a1a30" ns2:_="" ns3:_="">
    <xsd:import namespace="175bd05e-5a58-4b96-a4b3-bee0e5ddce65"/>
    <xsd:import namespace="46ca9d76-17d7-4887-bea8-a66e5b3a4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bd05e-5a58-4b96-a4b3-bee0e5dd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aac4e5-5434-47aa-9f0f-653ded616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a9d76-17d7-4887-bea8-a66e5b3a4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eea0c2-8747-4de3-95b9-782d0e903973}" ma:internalName="TaxCatchAll" ma:showField="CatchAllData" ma:web="46ca9d76-17d7-4887-bea8-a66e5b3a4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D856F-20CA-49D8-94CB-A015D2631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27B8A-8FBA-4BC5-AA24-D72CB2938C7B}">
  <ds:schemaRefs>
    <ds:schemaRef ds:uri="http://purl.org/dc/terms/"/>
    <ds:schemaRef ds:uri="http://schemas.microsoft.com/office/infopath/2007/PartnerControls"/>
    <ds:schemaRef ds:uri="http://www.w3.org/XML/1998/namespace"/>
    <ds:schemaRef ds:uri="db1405d4-33b3-4601-98cd-d9f54bcee7f2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3b10adbe-91a9-43b4-a2b2-28f1608457ba"/>
    <ds:schemaRef ds:uri="http://schemas.microsoft.com/office/2006/metadata/properties"/>
    <ds:schemaRef ds:uri="175bd05e-5a58-4b96-a4b3-bee0e5ddce65"/>
    <ds:schemaRef ds:uri="46ca9d76-17d7-4887-bea8-a66e5b3a48ff"/>
  </ds:schemaRefs>
</ds:datastoreItem>
</file>

<file path=customXml/itemProps3.xml><?xml version="1.0" encoding="utf-8"?>
<ds:datastoreItem xmlns:ds="http://schemas.openxmlformats.org/officeDocument/2006/customXml" ds:itemID="{DA822A4A-B1E8-4D35-8B52-6EF096321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bd05e-5a58-4b96-a4b3-bee0e5ddce65"/>
    <ds:schemaRef ds:uri="46ca9d76-17d7-4887-bea8-a66e5b3a4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15193</TotalTime>
  <Words>184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Bougie</dc:creator>
  <cp:lastModifiedBy>Heather Miller</cp:lastModifiedBy>
  <cp:revision>42</cp:revision>
  <cp:lastPrinted>2023-06-01T16:40:03Z</cp:lastPrinted>
  <dcterms:created xsi:type="dcterms:W3CDTF">2023-05-12T12:16:30Z</dcterms:created>
  <dcterms:modified xsi:type="dcterms:W3CDTF">2023-08-14T18:01:16Z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0x010100EED2AB7202BAB843BD0C465FB71B4352</vt:lpwstr>
  </property>
</Properties>
</file>