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77" r:id="rId5"/>
  </p:sldIdLst>
  <p:sldSz cx="7772400" cy="100584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E265C98-33E9-48B8-8B68-1292ADF4C33D}">
          <p14:sldIdLst>
            <p14:sldId id="27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4CA8"/>
    <a:srgbClr val="EFEBD1"/>
    <a:srgbClr val="FFCC99"/>
    <a:srgbClr val="CCCCFF"/>
    <a:srgbClr val="C0D4F5"/>
    <a:srgbClr val="5074A7"/>
    <a:srgbClr val="DA9D6F"/>
    <a:srgbClr val="9C9579"/>
    <a:srgbClr val="53B8D6"/>
    <a:srgbClr val="2EBE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F62071-D246-48B9-9625-AA029D5AD2D9}" v="1" dt="2023-08-14T17:44:15.9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55" autoAdjust="0"/>
    <p:restoredTop sz="94660"/>
  </p:normalViewPr>
  <p:slideViewPr>
    <p:cSldViewPr snapToGrid="0">
      <p:cViewPr varScale="1">
        <p:scale>
          <a:sx n="74" d="100"/>
          <a:sy n="74" d="100"/>
        </p:scale>
        <p:origin x="2874" y="96"/>
      </p:cViewPr>
      <p:guideLst/>
    </p:cSldViewPr>
  </p:slideViewPr>
  <p:notesTextViewPr>
    <p:cViewPr>
      <p:scale>
        <a:sx n="1" d="1"/>
        <a:sy n="1" d="1"/>
      </p:scale>
      <p:origin x="0" y="0"/>
    </p:cViewPr>
  </p:notesTextViewPr>
  <p:sorterViewPr>
    <p:cViewPr>
      <p:scale>
        <a:sx n="81" d="100"/>
        <a:sy n="81"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ather Miller" userId="512a90a0-3341-465e-b8d0-9b7f5805cd9f" providerId="ADAL" clId="{03F62071-D246-48B9-9625-AA029D5AD2D9}"/>
    <pc:docChg chg="addSld delSld modSld modSection">
      <pc:chgData name="Heather Miller" userId="512a90a0-3341-465e-b8d0-9b7f5805cd9f" providerId="ADAL" clId="{03F62071-D246-48B9-9625-AA029D5AD2D9}" dt="2023-08-14T17:44:18.531" v="1" actId="47"/>
      <pc:docMkLst>
        <pc:docMk/>
      </pc:docMkLst>
      <pc:sldChg chg="del">
        <pc:chgData name="Heather Miller" userId="512a90a0-3341-465e-b8d0-9b7f5805cd9f" providerId="ADAL" clId="{03F62071-D246-48B9-9625-AA029D5AD2D9}" dt="2023-08-14T17:44:18.531" v="1" actId="47"/>
        <pc:sldMkLst>
          <pc:docMk/>
          <pc:sldMk cId="2757077128" sldId="273"/>
        </pc:sldMkLst>
      </pc:sldChg>
      <pc:sldChg chg="add">
        <pc:chgData name="Heather Miller" userId="512a90a0-3341-465e-b8d0-9b7f5805cd9f" providerId="ADAL" clId="{03F62071-D246-48B9-9625-AA029D5AD2D9}" dt="2023-08-14T17:44:15.946" v="0"/>
        <pc:sldMkLst>
          <pc:docMk/>
          <pc:sldMk cId="3106525677" sldId="27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314" cy="481710"/>
          </a:xfrm>
          <a:prstGeom prst="rect">
            <a:avLst/>
          </a:prstGeom>
        </p:spPr>
        <p:txBody>
          <a:bodyPr vert="horz" lIns="95088" tIns="47544" rIns="95088" bIns="47544" rtlCol="0"/>
          <a:lstStyle>
            <a:lvl1pPr algn="l">
              <a:defRPr sz="1200"/>
            </a:lvl1pPr>
          </a:lstStyle>
          <a:p>
            <a:endParaRPr lang="en-US"/>
          </a:p>
        </p:txBody>
      </p:sp>
      <p:sp>
        <p:nvSpPr>
          <p:cNvPr id="3" name="Date Placeholder 2"/>
          <p:cNvSpPr>
            <a:spLocks noGrp="1"/>
          </p:cNvSpPr>
          <p:nvPr>
            <p:ph type="dt" idx="1"/>
          </p:nvPr>
        </p:nvSpPr>
        <p:spPr>
          <a:xfrm>
            <a:off x="4144234" y="0"/>
            <a:ext cx="3169314" cy="481710"/>
          </a:xfrm>
          <a:prstGeom prst="rect">
            <a:avLst/>
          </a:prstGeom>
        </p:spPr>
        <p:txBody>
          <a:bodyPr vert="horz" lIns="95088" tIns="47544" rIns="95088" bIns="47544" rtlCol="0"/>
          <a:lstStyle>
            <a:lvl1pPr algn="r">
              <a:defRPr sz="1200"/>
            </a:lvl1pPr>
          </a:lstStyle>
          <a:p>
            <a:fld id="{C11D8444-7A61-46F5-90DF-3283CE9678B7}" type="datetimeFigureOut">
              <a:rPr lang="en-US" smtClean="0"/>
              <a:t>8/9/2023</a:t>
            </a:fld>
            <a:endParaRPr lang="en-US"/>
          </a:p>
        </p:txBody>
      </p:sp>
      <p:sp>
        <p:nvSpPr>
          <p:cNvPr id="4" name="Slide Image Placeholder 3"/>
          <p:cNvSpPr>
            <a:spLocks noGrp="1" noRot="1" noChangeAspect="1"/>
          </p:cNvSpPr>
          <p:nvPr>
            <p:ph type="sldImg" idx="2"/>
          </p:nvPr>
        </p:nvSpPr>
        <p:spPr>
          <a:xfrm>
            <a:off x="2406650" y="1201738"/>
            <a:ext cx="2501900" cy="3238500"/>
          </a:xfrm>
          <a:prstGeom prst="rect">
            <a:avLst/>
          </a:prstGeom>
          <a:noFill/>
          <a:ln w="12700">
            <a:solidFill>
              <a:prstClr val="black"/>
            </a:solidFill>
          </a:ln>
        </p:spPr>
        <p:txBody>
          <a:bodyPr vert="horz" lIns="95088" tIns="47544" rIns="95088" bIns="47544" rtlCol="0" anchor="ctr"/>
          <a:lstStyle/>
          <a:p>
            <a:endParaRPr lang="en-US"/>
          </a:p>
        </p:txBody>
      </p:sp>
      <p:sp>
        <p:nvSpPr>
          <p:cNvPr id="5" name="Notes Placeholder 4"/>
          <p:cNvSpPr>
            <a:spLocks noGrp="1"/>
          </p:cNvSpPr>
          <p:nvPr>
            <p:ph type="body" sz="quarter" idx="3"/>
          </p:nvPr>
        </p:nvSpPr>
        <p:spPr>
          <a:xfrm>
            <a:off x="732017" y="4620784"/>
            <a:ext cx="5851168" cy="3781091"/>
          </a:xfrm>
          <a:prstGeom prst="rect">
            <a:avLst/>
          </a:prstGeom>
        </p:spPr>
        <p:txBody>
          <a:bodyPr vert="horz" lIns="95088" tIns="47544" rIns="95088" bIns="475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90"/>
            <a:ext cx="3169314" cy="481710"/>
          </a:xfrm>
          <a:prstGeom prst="rect">
            <a:avLst/>
          </a:prstGeom>
        </p:spPr>
        <p:txBody>
          <a:bodyPr vert="horz" lIns="95088" tIns="47544" rIns="95088" bIns="47544" rtlCol="0" anchor="b"/>
          <a:lstStyle>
            <a:lvl1pPr algn="l">
              <a:defRPr sz="1200"/>
            </a:lvl1pPr>
          </a:lstStyle>
          <a:p>
            <a:endParaRPr lang="en-US"/>
          </a:p>
        </p:txBody>
      </p:sp>
      <p:sp>
        <p:nvSpPr>
          <p:cNvPr id="7" name="Slide Number Placeholder 6"/>
          <p:cNvSpPr>
            <a:spLocks noGrp="1"/>
          </p:cNvSpPr>
          <p:nvPr>
            <p:ph type="sldNum" sz="quarter" idx="5"/>
          </p:nvPr>
        </p:nvSpPr>
        <p:spPr>
          <a:xfrm>
            <a:off x="4144234" y="9119490"/>
            <a:ext cx="3169314" cy="481710"/>
          </a:xfrm>
          <a:prstGeom prst="rect">
            <a:avLst/>
          </a:prstGeom>
        </p:spPr>
        <p:txBody>
          <a:bodyPr vert="horz" lIns="95088" tIns="47544" rIns="95088" bIns="47544" rtlCol="0" anchor="b"/>
          <a:lstStyle>
            <a:lvl1pPr algn="r">
              <a:defRPr sz="1200"/>
            </a:lvl1pPr>
          </a:lstStyle>
          <a:p>
            <a:fld id="{33A3B2BE-3C1B-4C75-B91A-D3C07D901CB5}" type="slidenum">
              <a:rPr lang="en-US" smtClean="0"/>
              <a:t>‹#›</a:t>
            </a:fld>
            <a:endParaRPr lang="en-US"/>
          </a:p>
        </p:txBody>
      </p:sp>
    </p:spTree>
    <p:extLst>
      <p:ext uri="{BB962C8B-B14F-4D97-AF65-F5344CB8AC3E}">
        <p14:creationId xmlns:p14="http://schemas.microsoft.com/office/powerpoint/2010/main" val="3538518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1420200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1552551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1302121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4267741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2100590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AE13AD-EF3E-415B-9590-F768A71DD196}"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532896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AE13AD-EF3E-415B-9590-F768A71DD196}" type="datetimeFigureOut">
              <a:rPr lang="en-US" smtClean="0"/>
              <a:t>8/9/2023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4242934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AE13AD-EF3E-415B-9590-F768A71DD196}" type="datetimeFigureOut">
              <a:rPr lang="en-US" smtClean="0"/>
              <a:t>8/9/2023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579695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AE13AD-EF3E-415B-9590-F768A71DD196}" type="datetimeFigureOut">
              <a:rPr lang="en-US" smtClean="0"/>
              <a:t>8/9/2023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2069702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B4AE13AD-EF3E-415B-9590-F768A71DD196}"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1979627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B4AE13AD-EF3E-415B-9590-F768A71DD196}"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65929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B4AE13AD-EF3E-415B-9590-F768A71DD196}" type="datetimeFigureOut">
              <a:rPr lang="en-US" smtClean="0"/>
              <a:t>8/9/2023</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73F92249-F61C-406F-BE66-E250201A58C9}" type="slidenum">
              <a:rPr lang="en-US" smtClean="0"/>
              <a:t>‹#›</a:t>
            </a:fld>
            <a:endParaRPr lang="en-US"/>
          </a:p>
        </p:txBody>
      </p:sp>
    </p:spTree>
    <p:extLst>
      <p:ext uri="{BB962C8B-B14F-4D97-AF65-F5344CB8AC3E}">
        <p14:creationId xmlns:p14="http://schemas.microsoft.com/office/powerpoint/2010/main" val="27684516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1D7CA5AB-AC41-08AB-961E-A308CE5CCE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968" t="52464" r="3048" b="10141"/>
          <a:stretch/>
        </p:blipFill>
        <p:spPr bwMode="auto">
          <a:xfrm>
            <a:off x="0" y="50550"/>
            <a:ext cx="3496314" cy="2906547"/>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B336266C-B9EC-EA4D-4CE7-D2FFFBFF388D}"/>
              </a:ext>
            </a:extLst>
          </p:cNvPr>
          <p:cNvSpPr/>
          <p:nvPr/>
        </p:nvSpPr>
        <p:spPr>
          <a:xfrm>
            <a:off x="118997" y="2498326"/>
            <a:ext cx="7565721" cy="606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954244-DE10-1979-7159-F149B5476EA2}"/>
              </a:ext>
            </a:extLst>
          </p:cNvPr>
          <p:cNvSpPr txBox="1"/>
          <p:nvPr/>
        </p:nvSpPr>
        <p:spPr>
          <a:xfrm>
            <a:off x="3483587" y="40935"/>
            <a:ext cx="4434757" cy="2554545"/>
          </a:xfrm>
          <a:prstGeom prst="rect">
            <a:avLst/>
          </a:prstGeom>
          <a:noFill/>
        </p:spPr>
        <p:txBody>
          <a:bodyPr wrap="square" rtlCol="0">
            <a:spAutoFit/>
          </a:bodyPr>
          <a:lstStyle/>
          <a:p>
            <a:r>
              <a:rPr lang="en-US" sz="8000" b="1">
                <a:latin typeface="Britannic Bold" panose="020B0903060703020204" pitchFamily="34" charset="0"/>
                <a:cs typeface="Arial" panose="020B0604020202020204" pitchFamily="34" charset="0"/>
              </a:rPr>
              <a:t>Blind Auction</a:t>
            </a:r>
          </a:p>
        </p:txBody>
      </p:sp>
      <p:sp>
        <p:nvSpPr>
          <p:cNvPr id="9" name="Rectangle 8">
            <a:extLst>
              <a:ext uri="{FF2B5EF4-FFF2-40B4-BE49-F238E27FC236}">
                <a16:creationId xmlns:a16="http://schemas.microsoft.com/office/drawing/2014/main" id="{807BFAF3-CCF8-F940-9A51-635E42F442FE}"/>
              </a:ext>
            </a:extLst>
          </p:cNvPr>
          <p:cNvSpPr/>
          <p:nvPr/>
        </p:nvSpPr>
        <p:spPr>
          <a:xfrm>
            <a:off x="103339" y="112734"/>
            <a:ext cx="7565721" cy="983293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4BD925D-4D5C-6755-E7F7-583C7D2BE4DD}"/>
              </a:ext>
            </a:extLst>
          </p:cNvPr>
          <p:cNvSpPr txBox="1"/>
          <p:nvPr/>
        </p:nvSpPr>
        <p:spPr>
          <a:xfrm>
            <a:off x="630273" y="3356319"/>
            <a:ext cx="777777" cy="369332"/>
          </a:xfrm>
          <a:prstGeom prst="rect">
            <a:avLst/>
          </a:prstGeom>
          <a:noFill/>
        </p:spPr>
        <p:txBody>
          <a:bodyPr wrap="none" rtlCol="0">
            <a:spAutoFit/>
          </a:bodyPr>
          <a:lstStyle/>
          <a:p>
            <a:r>
              <a:rPr lang="en-US"/>
              <a:t>60min</a:t>
            </a:r>
          </a:p>
        </p:txBody>
      </p:sp>
      <p:sp>
        <p:nvSpPr>
          <p:cNvPr id="15" name="TextBox 14">
            <a:extLst>
              <a:ext uri="{FF2B5EF4-FFF2-40B4-BE49-F238E27FC236}">
                <a16:creationId xmlns:a16="http://schemas.microsoft.com/office/drawing/2014/main" id="{082A05AD-7D87-FB7B-1EBF-7A40FC662D54}"/>
              </a:ext>
            </a:extLst>
          </p:cNvPr>
          <p:cNvSpPr txBox="1"/>
          <p:nvPr/>
        </p:nvSpPr>
        <p:spPr>
          <a:xfrm>
            <a:off x="2279542" y="3355287"/>
            <a:ext cx="1606658" cy="369332"/>
          </a:xfrm>
          <a:prstGeom prst="rect">
            <a:avLst/>
          </a:prstGeom>
          <a:noFill/>
        </p:spPr>
        <p:txBody>
          <a:bodyPr wrap="none" rtlCol="0">
            <a:spAutoFit/>
          </a:bodyPr>
          <a:lstStyle/>
          <a:p>
            <a:r>
              <a:rPr lang="en-US" dirty="0"/>
              <a:t>Players 10 -500</a:t>
            </a:r>
          </a:p>
        </p:txBody>
      </p:sp>
      <p:sp>
        <p:nvSpPr>
          <p:cNvPr id="36" name="Rectangle 35">
            <a:extLst>
              <a:ext uri="{FF2B5EF4-FFF2-40B4-BE49-F238E27FC236}">
                <a16:creationId xmlns:a16="http://schemas.microsoft.com/office/drawing/2014/main" id="{DF76C406-C461-5C19-497D-2ACF920A3EBE}"/>
              </a:ext>
            </a:extLst>
          </p:cNvPr>
          <p:cNvSpPr/>
          <p:nvPr/>
        </p:nvSpPr>
        <p:spPr>
          <a:xfrm>
            <a:off x="112201" y="9279510"/>
            <a:ext cx="5674290" cy="1110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FA47742B-22F2-7173-54F2-E5BD0D33B3B1}"/>
              </a:ext>
            </a:extLst>
          </p:cNvPr>
          <p:cNvSpPr/>
          <p:nvPr/>
        </p:nvSpPr>
        <p:spPr>
          <a:xfrm>
            <a:off x="307804" y="7100508"/>
            <a:ext cx="7179721" cy="120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8E10E78-6E09-4865-F83B-F9576AE68011}"/>
              </a:ext>
            </a:extLst>
          </p:cNvPr>
          <p:cNvSpPr txBox="1"/>
          <p:nvPr/>
        </p:nvSpPr>
        <p:spPr>
          <a:xfrm>
            <a:off x="6621465" y="3260604"/>
            <a:ext cx="978794" cy="646331"/>
          </a:xfrm>
          <a:prstGeom prst="rect">
            <a:avLst/>
          </a:prstGeom>
          <a:noFill/>
        </p:spPr>
        <p:txBody>
          <a:bodyPr wrap="none" rtlCol="0">
            <a:spAutoFit/>
          </a:bodyPr>
          <a:lstStyle/>
          <a:p>
            <a:r>
              <a:rPr lang="en-US"/>
              <a:t>Indoor</a:t>
            </a:r>
          </a:p>
          <a:p>
            <a:r>
              <a:rPr lang="en-US"/>
              <a:t>Outdoor</a:t>
            </a:r>
          </a:p>
        </p:txBody>
      </p:sp>
      <p:sp>
        <p:nvSpPr>
          <p:cNvPr id="5" name="TextBox 4">
            <a:extLst>
              <a:ext uri="{FF2B5EF4-FFF2-40B4-BE49-F238E27FC236}">
                <a16:creationId xmlns:a16="http://schemas.microsoft.com/office/drawing/2014/main" id="{881992F8-169D-6980-B12B-B1B71C64CDF0}"/>
              </a:ext>
            </a:extLst>
          </p:cNvPr>
          <p:cNvSpPr txBox="1"/>
          <p:nvPr/>
        </p:nvSpPr>
        <p:spPr>
          <a:xfrm>
            <a:off x="4791419" y="3260604"/>
            <a:ext cx="811441" cy="646331"/>
          </a:xfrm>
          <a:prstGeom prst="rect">
            <a:avLst/>
          </a:prstGeom>
          <a:noFill/>
        </p:spPr>
        <p:txBody>
          <a:bodyPr wrap="none" rtlCol="0">
            <a:spAutoFit/>
          </a:bodyPr>
          <a:lstStyle/>
          <a:p>
            <a:r>
              <a:rPr lang="en-US"/>
              <a:t>Virtual</a:t>
            </a:r>
          </a:p>
          <a:p>
            <a:r>
              <a:rPr lang="en-US"/>
              <a:t>Live</a:t>
            </a:r>
          </a:p>
        </p:txBody>
      </p:sp>
      <p:sp>
        <p:nvSpPr>
          <p:cNvPr id="24" name="TextBox 23">
            <a:extLst>
              <a:ext uri="{FF2B5EF4-FFF2-40B4-BE49-F238E27FC236}">
                <a16:creationId xmlns:a16="http://schemas.microsoft.com/office/drawing/2014/main" id="{F414658D-0818-2DB2-A960-CFC63DD5F51C}"/>
              </a:ext>
            </a:extLst>
          </p:cNvPr>
          <p:cNvSpPr txBox="1"/>
          <p:nvPr/>
        </p:nvSpPr>
        <p:spPr>
          <a:xfrm>
            <a:off x="327507" y="4033857"/>
            <a:ext cx="5967873" cy="3323987"/>
          </a:xfrm>
          <a:prstGeom prst="rect">
            <a:avLst/>
          </a:prstGeom>
          <a:noFill/>
        </p:spPr>
        <p:txBody>
          <a:bodyPr wrap="square">
            <a:spAutoFit/>
          </a:bodyPr>
          <a:lstStyle/>
          <a:p>
            <a:pPr algn="just"/>
            <a:r>
              <a:rPr lang="en-US" sz="1400"/>
              <a:t>The auction market is one of the most lucrative and glamourous industries in the world, with billions of dollars of luxury art, jewelry, furniture, whiskey and more sold each year.  Experience the record-breaking, high-end exhilarating world of The Blind Auction, where teams compete, strategize, and reach consensus to secure valuable items in a game bursting with excitement and surprises. Each round, players reveal their item preferences and individually propose bids, creating a suspenseful and strategic atmosphere. </a:t>
            </a:r>
          </a:p>
          <a:p>
            <a:pPr algn="just"/>
            <a:endParaRPr lang="en-US" sz="1400"/>
          </a:p>
          <a:p>
            <a:pPr algn="just"/>
            <a:r>
              <a:rPr lang="en-US" sz="1400"/>
              <a:t>With limited investment money, teams then deliberate and choose their bid, facing the tough decision of risking it all or playing it safe. The game evolves with each round, captivating players and keeping them on the edge of their seats. The Blind Auction offers a unique networking experience that combines fun, sneakiness, and strategic thinking. With the right research and due diligence, can your team diversify your investments to be the most profitable collector at the auction? </a:t>
            </a:r>
          </a:p>
        </p:txBody>
      </p:sp>
      <p:sp>
        <p:nvSpPr>
          <p:cNvPr id="42" name="TextBox 41">
            <a:extLst>
              <a:ext uri="{FF2B5EF4-FFF2-40B4-BE49-F238E27FC236}">
                <a16:creationId xmlns:a16="http://schemas.microsoft.com/office/drawing/2014/main" id="{94462892-B96B-3C15-B6B1-CAF6873A8496}"/>
              </a:ext>
            </a:extLst>
          </p:cNvPr>
          <p:cNvSpPr txBox="1"/>
          <p:nvPr/>
        </p:nvSpPr>
        <p:spPr>
          <a:xfrm>
            <a:off x="136222" y="2487207"/>
            <a:ext cx="7629361" cy="584775"/>
          </a:xfrm>
          <a:prstGeom prst="rect">
            <a:avLst/>
          </a:prstGeom>
          <a:noFill/>
        </p:spPr>
        <p:txBody>
          <a:bodyPr wrap="square" rtlCol="0">
            <a:spAutoFit/>
          </a:bodyPr>
          <a:lstStyle/>
          <a:p>
            <a:pPr algn="ctr"/>
            <a:r>
              <a:rPr lang="en-US" sz="3200" b="1">
                <a:solidFill>
                  <a:schemeClr val="bg1"/>
                </a:solidFill>
                <a:latin typeface="Arial" panose="020B0604020202020204" pitchFamily="34" charset="0"/>
                <a:cs typeface="Arial" panose="020B0604020202020204" pitchFamily="34" charset="0"/>
              </a:rPr>
              <a:t>Will wine, jewelry or art win the day?</a:t>
            </a:r>
          </a:p>
        </p:txBody>
      </p:sp>
      <p:pic>
        <p:nvPicPr>
          <p:cNvPr id="3" name="Picture 2" descr="Stopwatch - Free Tools and utensils icons">
            <a:extLst>
              <a:ext uri="{FF2B5EF4-FFF2-40B4-BE49-F238E27FC236}">
                <a16:creationId xmlns:a16="http://schemas.microsoft.com/office/drawing/2014/main" id="{09DB106A-2954-BEF1-BC31-3FE616E65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579" y="3319084"/>
            <a:ext cx="445567" cy="44556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01E38D41-C3DE-5CF5-63D5-5FE6EB765F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3399" y="3342212"/>
            <a:ext cx="429366" cy="4293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Platform Icons - Free SVG &amp; PNG Platform Images - Noun Project">
            <a:extLst>
              <a:ext uri="{FF2B5EF4-FFF2-40B4-BE49-F238E27FC236}">
                <a16:creationId xmlns:a16="http://schemas.microsoft.com/office/drawing/2014/main" id="{1667C0CC-EB3B-5CAC-D902-FAEE011BAB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8866" y="3339970"/>
            <a:ext cx="487597" cy="48759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Indoor Or Outdoor Icons - Free SVG &amp; PNG Indoor Or Outdoor Images - Noun  Project">
            <a:extLst>
              <a:ext uri="{FF2B5EF4-FFF2-40B4-BE49-F238E27FC236}">
                <a16:creationId xmlns:a16="http://schemas.microsoft.com/office/drawing/2014/main" id="{D4942D11-4DE0-CB93-116B-51CE73A6CD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65526" y="3199837"/>
            <a:ext cx="704850" cy="7048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he Auction House Buzzwords New Collectors Need to Know | Artsy">
            <a:extLst>
              <a:ext uri="{FF2B5EF4-FFF2-40B4-BE49-F238E27FC236}">
                <a16:creationId xmlns:a16="http://schemas.microsoft.com/office/drawing/2014/main" id="{B491DB50-5E39-8453-4AC4-F40D84F9B19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9617" r="9066"/>
          <a:stretch/>
        </p:blipFill>
        <p:spPr bwMode="auto">
          <a:xfrm>
            <a:off x="2094132" y="7495381"/>
            <a:ext cx="1945062" cy="168119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drawing, art, illustration, painting&#10;&#10;Description automatically generated">
            <a:extLst>
              <a:ext uri="{FF2B5EF4-FFF2-40B4-BE49-F238E27FC236}">
                <a16:creationId xmlns:a16="http://schemas.microsoft.com/office/drawing/2014/main" id="{C85A0B71-C9C4-8051-C75A-AE21DDB5CAB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2271" y="7483632"/>
            <a:ext cx="1690644" cy="1681198"/>
          </a:xfrm>
          <a:prstGeom prst="rect">
            <a:avLst/>
          </a:prstGeom>
        </p:spPr>
      </p:pic>
      <p:pic>
        <p:nvPicPr>
          <p:cNvPr id="1028" name="Picture 4" descr="Sonoma County Wine Auction set for Sept. 15-17, other events">
            <a:extLst>
              <a:ext uri="{FF2B5EF4-FFF2-40B4-BE49-F238E27FC236}">
                <a16:creationId xmlns:a16="http://schemas.microsoft.com/office/drawing/2014/main" id="{BD8B273F-DB4E-417D-C77D-10687468311B}"/>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3711"/>
          <a:stretch/>
        </p:blipFill>
        <p:spPr bwMode="auto">
          <a:xfrm>
            <a:off x="4174248" y="7494884"/>
            <a:ext cx="1945062" cy="1669945"/>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16322EDA-767C-B53A-EF9A-08F63F609CA5}"/>
              </a:ext>
            </a:extLst>
          </p:cNvPr>
          <p:cNvGrpSpPr/>
          <p:nvPr/>
        </p:nvGrpSpPr>
        <p:grpSpPr>
          <a:xfrm>
            <a:off x="6254364" y="4039846"/>
            <a:ext cx="1359158" cy="3792119"/>
            <a:chOff x="4915464" y="945845"/>
            <a:chExt cx="1359158" cy="3792119"/>
          </a:xfrm>
        </p:grpSpPr>
        <p:sp>
          <p:nvSpPr>
            <p:cNvPr id="16" name="Rectangle: Rounded Corners 15">
              <a:extLst>
                <a:ext uri="{FF2B5EF4-FFF2-40B4-BE49-F238E27FC236}">
                  <a16:creationId xmlns:a16="http://schemas.microsoft.com/office/drawing/2014/main" id="{AAAC5260-EBE2-6443-E790-0D3F04045C36}"/>
                </a:ext>
              </a:extLst>
            </p:cNvPr>
            <p:cNvSpPr/>
            <p:nvPr/>
          </p:nvSpPr>
          <p:spPr>
            <a:xfrm>
              <a:off x="5360095" y="1484484"/>
              <a:ext cx="265631" cy="2396324"/>
            </a:xfrm>
            <a:prstGeom prst="roundRect">
              <a:avLst/>
            </a:prstGeom>
            <a:solidFill>
              <a:schemeClr val="accent1">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B7C18B98-F8C9-1F8F-9CDC-9B3B2611F16B}"/>
                </a:ext>
              </a:extLst>
            </p:cNvPr>
            <p:cNvSpPr/>
            <p:nvPr/>
          </p:nvSpPr>
          <p:spPr>
            <a:xfrm>
              <a:off x="5375629" y="3978436"/>
              <a:ext cx="281645" cy="332355"/>
            </a:xfrm>
            <a:prstGeom prst="roundRect">
              <a:avLst>
                <a:gd name="adj" fmla="val 16667"/>
              </a:avLst>
            </a:prstGeom>
            <a:solidFill>
              <a:schemeClr val="accent1">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7A88A8A-F806-A103-6AFD-4009EB9A97D4}"/>
                </a:ext>
              </a:extLst>
            </p:cNvPr>
            <p:cNvSpPr txBox="1"/>
            <p:nvPr/>
          </p:nvSpPr>
          <p:spPr>
            <a:xfrm>
              <a:off x="5628486" y="1068644"/>
              <a:ext cx="485326" cy="290600"/>
            </a:xfrm>
            <a:prstGeom prst="rect">
              <a:avLst/>
            </a:prstGeom>
            <a:noFill/>
          </p:spPr>
          <p:txBody>
            <a:bodyPr wrap="none" rtlCol="0">
              <a:spAutoFit/>
            </a:bodyPr>
            <a:lstStyle/>
            <a:p>
              <a:r>
                <a:rPr lang="en-US" sz="1200"/>
                <a:t>Intro</a:t>
              </a:r>
            </a:p>
          </p:txBody>
        </p:sp>
        <p:sp>
          <p:nvSpPr>
            <p:cNvPr id="21" name="TextBox 20">
              <a:extLst>
                <a:ext uri="{FF2B5EF4-FFF2-40B4-BE49-F238E27FC236}">
                  <a16:creationId xmlns:a16="http://schemas.microsoft.com/office/drawing/2014/main" id="{6826C6A3-E21B-1BFC-1F28-3EA7AD0C2A80}"/>
                </a:ext>
              </a:extLst>
            </p:cNvPr>
            <p:cNvSpPr txBox="1"/>
            <p:nvPr/>
          </p:nvSpPr>
          <p:spPr>
            <a:xfrm>
              <a:off x="5625726" y="3959084"/>
              <a:ext cx="648896" cy="276999"/>
            </a:xfrm>
            <a:prstGeom prst="rect">
              <a:avLst/>
            </a:prstGeom>
            <a:noFill/>
          </p:spPr>
          <p:txBody>
            <a:bodyPr wrap="none" rtlCol="0">
              <a:spAutoFit/>
            </a:bodyPr>
            <a:lstStyle/>
            <a:p>
              <a:r>
                <a:rPr lang="en-US" sz="1200"/>
                <a:t>Awards</a:t>
              </a:r>
            </a:p>
          </p:txBody>
        </p:sp>
        <p:sp>
          <p:nvSpPr>
            <p:cNvPr id="22" name="TextBox 21">
              <a:extLst>
                <a:ext uri="{FF2B5EF4-FFF2-40B4-BE49-F238E27FC236}">
                  <a16:creationId xmlns:a16="http://schemas.microsoft.com/office/drawing/2014/main" id="{B51CF13B-7026-2024-036E-15113F9D2FA0}"/>
                </a:ext>
              </a:extLst>
            </p:cNvPr>
            <p:cNvSpPr txBox="1"/>
            <p:nvPr/>
          </p:nvSpPr>
          <p:spPr>
            <a:xfrm>
              <a:off x="5583969" y="2698487"/>
              <a:ext cx="651140" cy="276999"/>
            </a:xfrm>
            <a:prstGeom prst="rect">
              <a:avLst/>
            </a:prstGeom>
            <a:noFill/>
          </p:spPr>
          <p:txBody>
            <a:bodyPr wrap="none" rtlCol="0">
              <a:spAutoFit/>
            </a:bodyPr>
            <a:lstStyle/>
            <a:p>
              <a:r>
                <a:rPr lang="en-US" sz="1200"/>
                <a:t>Bidding</a:t>
              </a:r>
            </a:p>
          </p:txBody>
        </p:sp>
        <p:cxnSp>
          <p:nvCxnSpPr>
            <p:cNvPr id="23" name="Straight Connector 22">
              <a:extLst>
                <a:ext uri="{FF2B5EF4-FFF2-40B4-BE49-F238E27FC236}">
                  <a16:creationId xmlns:a16="http://schemas.microsoft.com/office/drawing/2014/main" id="{36D42C74-B14F-DFA1-0F76-E5E0591E33D7}"/>
                </a:ext>
              </a:extLst>
            </p:cNvPr>
            <p:cNvCxnSpPr/>
            <p:nvPr/>
          </p:nvCxnSpPr>
          <p:spPr>
            <a:xfrm>
              <a:off x="5200064" y="945845"/>
              <a:ext cx="0" cy="3792119"/>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BA7AF718-CFE6-9FF8-BBAD-C7D260BBE710}"/>
                </a:ext>
              </a:extLst>
            </p:cNvPr>
            <p:cNvSpPr txBox="1"/>
            <p:nvPr/>
          </p:nvSpPr>
          <p:spPr>
            <a:xfrm rot="16200000">
              <a:off x="4608201" y="2737144"/>
              <a:ext cx="891526" cy="276999"/>
            </a:xfrm>
            <a:prstGeom prst="rect">
              <a:avLst/>
            </a:prstGeom>
            <a:noFill/>
          </p:spPr>
          <p:txBody>
            <a:bodyPr wrap="none" rtlCol="0">
              <a:spAutoFit/>
            </a:bodyPr>
            <a:lstStyle/>
            <a:p>
              <a:r>
                <a:rPr lang="en-US" sz="1200"/>
                <a:t>60 Minutes</a:t>
              </a:r>
            </a:p>
          </p:txBody>
        </p:sp>
        <p:sp>
          <p:nvSpPr>
            <p:cNvPr id="26" name="Rectangle: Rounded Corners 25">
              <a:extLst>
                <a:ext uri="{FF2B5EF4-FFF2-40B4-BE49-F238E27FC236}">
                  <a16:creationId xmlns:a16="http://schemas.microsoft.com/office/drawing/2014/main" id="{9CE8D23D-4A19-79E9-5FE7-D43B5DCE5A21}"/>
                </a:ext>
              </a:extLst>
            </p:cNvPr>
            <p:cNvSpPr/>
            <p:nvPr/>
          </p:nvSpPr>
          <p:spPr>
            <a:xfrm>
              <a:off x="5361163" y="1013640"/>
              <a:ext cx="253893" cy="421202"/>
            </a:xfrm>
            <a:prstGeom prst="roundRect">
              <a:avLst/>
            </a:prstGeom>
            <a:solidFill>
              <a:schemeClr val="accent1">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2">
            <a:extLst>
              <a:ext uri="{FF2B5EF4-FFF2-40B4-BE49-F238E27FC236}">
                <a16:creationId xmlns:a16="http://schemas.microsoft.com/office/drawing/2014/main" id="{3DD2DB2C-D8E6-FD2D-FA25-2870E138C3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512" t="52584" r="2293" b="4032"/>
          <a:stretch/>
        </p:blipFill>
        <p:spPr bwMode="auto">
          <a:xfrm>
            <a:off x="6119310" y="8226903"/>
            <a:ext cx="1508002" cy="1447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52567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75bd05e-5a58-4b96-a4b3-bee0e5ddce65">
      <Terms xmlns="http://schemas.microsoft.com/office/infopath/2007/PartnerControls"/>
    </lcf76f155ced4ddcb4097134ff3c332f>
    <TaxCatchAll xmlns="46ca9d76-17d7-4887-bea8-a66e5b3a48ff" xsi:nil="true"/>
    <SharedWithUsers xmlns="46ca9d76-17d7-4887-bea8-a66e5b3a48ff">
      <UserInfo>
        <DisplayName>Sharon Fisher</DisplayName>
        <AccountId>14</AccountId>
        <AccountType/>
      </UserInfo>
      <UserInfo>
        <DisplayName>Dominique Gobeil</DisplayName>
        <AccountId>13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ED2AB7202BAB843BD0C465FB71B4352" ma:contentTypeVersion="15" ma:contentTypeDescription="Create a new document." ma:contentTypeScope="" ma:versionID="b4d47f652de5d7baa23bb460abec7c42">
  <xsd:schema xmlns:xsd="http://www.w3.org/2001/XMLSchema" xmlns:xs="http://www.w3.org/2001/XMLSchema" xmlns:p="http://schemas.microsoft.com/office/2006/metadata/properties" xmlns:ns2="175bd05e-5a58-4b96-a4b3-bee0e5ddce65" xmlns:ns3="46ca9d76-17d7-4887-bea8-a66e5b3a48ff" targetNamespace="http://schemas.microsoft.com/office/2006/metadata/properties" ma:root="true" ma:fieldsID="785afc73cc1e5ff64c419f0a0e9a1a30" ns2:_="" ns3:_="">
    <xsd:import namespace="175bd05e-5a58-4b96-a4b3-bee0e5ddce65"/>
    <xsd:import namespace="46ca9d76-17d7-4887-bea8-a66e5b3a48f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5bd05e-5a58-4b96-a4b3-bee0e5ddce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4aac4e5-5434-47aa-9f0f-653ded6160e3"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6ca9d76-17d7-4887-bea8-a66e5b3a48f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deea0c2-8747-4de3-95b9-782d0e903973}" ma:internalName="TaxCatchAll" ma:showField="CatchAllData" ma:web="46ca9d76-17d7-4887-bea8-a66e5b3a48f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DD856F-20CA-49D8-94CB-A015D2631270}">
  <ds:schemaRefs>
    <ds:schemaRef ds:uri="http://schemas.microsoft.com/sharepoint/v3/contenttype/forms"/>
  </ds:schemaRefs>
</ds:datastoreItem>
</file>

<file path=customXml/itemProps2.xml><?xml version="1.0" encoding="utf-8"?>
<ds:datastoreItem xmlns:ds="http://schemas.openxmlformats.org/officeDocument/2006/customXml" ds:itemID="{1E627B8A-8FBA-4BC5-AA24-D72CB2938C7B}">
  <ds:schemaRefs>
    <ds:schemaRef ds:uri="http://purl.org/dc/terms/"/>
    <ds:schemaRef ds:uri="http://schemas.microsoft.com/office/infopath/2007/PartnerControls"/>
    <ds:schemaRef ds:uri="http://www.w3.org/XML/1998/namespace"/>
    <ds:schemaRef ds:uri="db1405d4-33b3-4601-98cd-d9f54bcee7f2"/>
    <ds:schemaRef ds:uri="http://schemas.microsoft.com/office/2006/documentManagement/types"/>
    <ds:schemaRef ds:uri="http://purl.org/dc/elements/1.1/"/>
    <ds:schemaRef ds:uri="http://purl.org/dc/dcmitype/"/>
    <ds:schemaRef ds:uri="http://schemas.openxmlformats.org/package/2006/metadata/core-properties"/>
    <ds:schemaRef ds:uri="3b10adbe-91a9-43b4-a2b2-28f1608457ba"/>
    <ds:schemaRef ds:uri="http://schemas.microsoft.com/office/2006/metadata/properties"/>
    <ds:schemaRef ds:uri="175bd05e-5a58-4b96-a4b3-bee0e5ddce65"/>
    <ds:schemaRef ds:uri="46ca9d76-17d7-4887-bea8-a66e5b3a48ff"/>
  </ds:schemaRefs>
</ds:datastoreItem>
</file>

<file path=customXml/itemProps3.xml><?xml version="1.0" encoding="utf-8"?>
<ds:datastoreItem xmlns:ds="http://schemas.openxmlformats.org/officeDocument/2006/customXml" ds:itemID="{DA822A4A-B1E8-4D35-8B52-6EF096321D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5bd05e-5a58-4b96-a4b3-bee0e5ddce65"/>
    <ds:schemaRef ds:uri="46ca9d76-17d7-4887-bea8-a66e5b3a48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15176</TotalTime>
  <Words>202</Words>
  <Application>Microsoft Office PowerPoint</Application>
  <PresentationFormat>Custom</PresentationFormat>
  <Paragraphs>15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Britannic Bold</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Bougie</dc:creator>
  <cp:lastModifiedBy>Heather Miller</cp:lastModifiedBy>
  <cp:revision>16</cp:revision>
  <cp:lastPrinted>2023-06-01T16:40:03Z</cp:lastPrinted>
  <dcterms:created xsi:type="dcterms:W3CDTF">2023-05-12T12:16:30Z</dcterms:created>
  <dcterms:modified xsi:type="dcterms:W3CDTF">2023-08-14T17:44:20Z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0x010100EED2AB7202BAB843BD0C465FB71B4352</vt:lpwstr>
  </property>
</Properties>
</file>